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3" r:id="rId3"/>
    <p:sldId id="264" r:id="rId4"/>
    <p:sldId id="265" r:id="rId5"/>
    <p:sldId id="266" r:id="rId6"/>
    <p:sldId id="267" r:id="rId7"/>
    <p:sldId id="268" r:id="rId8"/>
    <p:sldId id="269" r:id="rId9"/>
    <p:sldId id="270" r:id="rId10"/>
    <p:sldId id="271" r:id="rId11"/>
    <p:sldId id="290" r:id="rId12"/>
    <p:sldId id="273" r:id="rId13"/>
    <p:sldId id="274" r:id="rId14"/>
    <p:sldId id="275" r:id="rId15"/>
    <p:sldId id="276" r:id="rId16"/>
    <p:sldId id="278" r:id="rId17"/>
    <p:sldId id="279" r:id="rId18"/>
    <p:sldId id="280" r:id="rId19"/>
    <p:sldId id="281" r:id="rId20"/>
    <p:sldId id="282" r:id="rId21"/>
    <p:sldId id="283" r:id="rId22"/>
    <p:sldId id="284" r:id="rId23"/>
    <p:sldId id="285" r:id="rId24"/>
    <p:sldId id="289" r:id="rId25"/>
    <p:sldId id="286" r:id="rId26"/>
    <p:sldId id="287" r:id="rId27"/>
    <p:sldId id="288"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A1DCA-6597-42F2-85DB-4D8DC17C2AF4}" v="149" dt="2024-02-02T14:18:15.687"/>
    <p1510:client id="{77E42E94-3EC9-3017-0910-4A510311EF80}" v="66" dt="2024-02-02T14:31:21.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94" d="100"/>
          <a:sy n="94" d="100"/>
        </p:scale>
        <p:origin x="6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93426-21F2-4EAB-BF55-D4A950FD0B7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4C3BDA0-0CC7-4A0F-AE9C-21165AF276CC}">
      <dgm:prSet/>
      <dgm:spPr/>
      <dgm:t>
        <a:bodyPr/>
        <a:lstStyle/>
        <a:p>
          <a:r>
            <a:rPr lang="en-US" dirty="0"/>
            <a:t>State what year you are in and ask for their NHS Email address</a:t>
          </a:r>
        </a:p>
      </dgm:t>
    </dgm:pt>
    <dgm:pt modelId="{98A41124-90F4-4F57-AB66-66EBF4818AF7}" type="parTrans" cxnId="{1F62ED8C-99AF-4708-B36E-068BF736B188}">
      <dgm:prSet/>
      <dgm:spPr/>
      <dgm:t>
        <a:bodyPr/>
        <a:lstStyle/>
        <a:p>
          <a:endParaRPr lang="en-US"/>
        </a:p>
      </dgm:t>
    </dgm:pt>
    <dgm:pt modelId="{15CBBC16-C78B-4A2F-A490-80FA242BD485}" type="sibTrans" cxnId="{1F62ED8C-99AF-4708-B36E-068BF736B188}">
      <dgm:prSet/>
      <dgm:spPr/>
      <dgm:t>
        <a:bodyPr/>
        <a:lstStyle/>
        <a:p>
          <a:endParaRPr lang="en-US"/>
        </a:p>
      </dgm:t>
    </dgm:pt>
    <dgm:pt modelId="{E0F78E41-C927-488B-BBF4-8CABE69D5E14}">
      <dgm:prSet/>
      <dgm:spPr/>
      <dgm:t>
        <a:bodyPr/>
        <a:lstStyle/>
        <a:p>
          <a:pPr rtl="0"/>
          <a:r>
            <a:rPr lang="en-US" dirty="0">
              <a:latin typeface="Century Gothic"/>
            </a:rPr>
            <a:t>Take control of your own learning-</a:t>
          </a:r>
          <a:r>
            <a:rPr lang="en-US" dirty="0"/>
            <a:t> Tell the member of staff you are working with what you want to achieve on that shift, e.g., any procedures that you want to observe or proficiencies that you need to cover- be proactive</a:t>
          </a:r>
        </a:p>
      </dgm:t>
    </dgm:pt>
    <dgm:pt modelId="{03448945-E46C-4629-8CEE-C9550230B18E}" type="parTrans" cxnId="{D1DF3D3F-4160-4E9A-B7F4-76F3482B8237}">
      <dgm:prSet/>
      <dgm:spPr/>
      <dgm:t>
        <a:bodyPr/>
        <a:lstStyle/>
        <a:p>
          <a:endParaRPr lang="en-US"/>
        </a:p>
      </dgm:t>
    </dgm:pt>
    <dgm:pt modelId="{1494B2DD-E2DA-41A0-8F3A-001226905B89}" type="sibTrans" cxnId="{D1DF3D3F-4160-4E9A-B7F4-76F3482B8237}">
      <dgm:prSet/>
      <dgm:spPr/>
      <dgm:t>
        <a:bodyPr/>
        <a:lstStyle/>
        <a:p>
          <a:endParaRPr lang="en-US"/>
        </a:p>
      </dgm:t>
    </dgm:pt>
    <dgm:pt modelId="{CC82505E-68B1-4F09-AB33-0F4C3B63F2CD}">
      <dgm:prSet/>
      <dgm:spPr/>
      <dgm:t>
        <a:bodyPr/>
        <a:lstStyle/>
        <a:p>
          <a:r>
            <a:rPr lang="en-US" dirty="0"/>
            <a:t>Look at your handover sheet and highlight anything you don’t understand or want to know more about</a:t>
          </a:r>
        </a:p>
      </dgm:t>
    </dgm:pt>
    <dgm:pt modelId="{31A12E78-9ECB-41BF-85C4-67DF9E2B2138}" type="parTrans" cxnId="{603D0BC2-91C5-4C1B-9A3C-E64C46563CF7}">
      <dgm:prSet/>
      <dgm:spPr/>
      <dgm:t>
        <a:bodyPr/>
        <a:lstStyle/>
        <a:p>
          <a:endParaRPr lang="en-US"/>
        </a:p>
      </dgm:t>
    </dgm:pt>
    <dgm:pt modelId="{F32BF2B9-FE07-4593-9C83-33B6407A5781}" type="sibTrans" cxnId="{603D0BC2-91C5-4C1B-9A3C-E64C46563CF7}">
      <dgm:prSet/>
      <dgm:spPr/>
      <dgm:t>
        <a:bodyPr/>
        <a:lstStyle/>
        <a:p>
          <a:endParaRPr lang="en-US"/>
        </a:p>
      </dgm:t>
    </dgm:pt>
    <dgm:pt modelId="{B9F8D5CD-418F-4512-80B8-2F862C214AA6}">
      <dgm:prSet/>
      <dgm:spPr/>
      <dgm:t>
        <a:bodyPr/>
        <a:lstStyle/>
        <a:p>
          <a:pPr rtl="0"/>
          <a:r>
            <a:rPr lang="en-US" dirty="0"/>
            <a:t>Medication rounds are very important but </a:t>
          </a:r>
          <a:r>
            <a:rPr lang="en-US" dirty="0">
              <a:latin typeface="Century Gothic"/>
            </a:rPr>
            <a:t>don’t forget the importance of basic</a:t>
          </a:r>
          <a:r>
            <a:rPr lang="en-US" dirty="0"/>
            <a:t> patient care</a:t>
          </a:r>
          <a:r>
            <a:rPr lang="en-US" dirty="0">
              <a:latin typeface="Century Gothic"/>
            </a:rPr>
            <a:t> too.</a:t>
          </a:r>
          <a:endParaRPr lang="en-US" dirty="0"/>
        </a:p>
      </dgm:t>
    </dgm:pt>
    <dgm:pt modelId="{34D0CFEF-6F11-4D50-B002-9D50D4308A15}" type="parTrans" cxnId="{B3601E24-6865-4D94-AB54-717AEC0A3089}">
      <dgm:prSet/>
      <dgm:spPr/>
      <dgm:t>
        <a:bodyPr/>
        <a:lstStyle/>
        <a:p>
          <a:endParaRPr lang="en-US"/>
        </a:p>
      </dgm:t>
    </dgm:pt>
    <dgm:pt modelId="{0BF61365-15B5-4B7D-9E90-9808EDF525BA}" type="sibTrans" cxnId="{B3601E24-6865-4D94-AB54-717AEC0A3089}">
      <dgm:prSet/>
      <dgm:spPr/>
      <dgm:t>
        <a:bodyPr/>
        <a:lstStyle/>
        <a:p>
          <a:endParaRPr lang="en-US"/>
        </a:p>
      </dgm:t>
    </dgm:pt>
    <dgm:pt modelId="{0D61A767-D41C-4B25-9AC4-E0DB7B4ADA1B}">
      <dgm:prSet phldr="0"/>
      <dgm:spPr/>
      <dgm:t>
        <a:bodyPr/>
        <a:lstStyle/>
        <a:p>
          <a:pPr rtl="0"/>
          <a:r>
            <a:rPr lang="en-US" dirty="0">
              <a:latin typeface="Century Gothic"/>
            </a:rPr>
            <a:t>Show enthusiasm with Observations- they tell us a lot about our patients and their condition! </a:t>
          </a:r>
          <a:endParaRPr lang="en-US" dirty="0"/>
        </a:p>
      </dgm:t>
    </dgm:pt>
    <dgm:pt modelId="{DBCDD308-9734-4F86-ADE5-FEA69E6EBBCD}" type="parTrans" cxnId="{06C97D99-00E2-4487-AE2D-6F3710E9EA09}">
      <dgm:prSet/>
      <dgm:spPr/>
      <dgm:t>
        <a:bodyPr/>
        <a:lstStyle/>
        <a:p>
          <a:endParaRPr lang="en-US"/>
        </a:p>
      </dgm:t>
    </dgm:pt>
    <dgm:pt modelId="{9C56848F-7E12-44FE-9018-2863056AE0FC}" type="sibTrans" cxnId="{06C97D99-00E2-4487-AE2D-6F3710E9EA09}">
      <dgm:prSet/>
      <dgm:spPr/>
      <dgm:t>
        <a:bodyPr/>
        <a:lstStyle/>
        <a:p>
          <a:endParaRPr lang="en-US"/>
        </a:p>
      </dgm:t>
    </dgm:pt>
    <dgm:pt modelId="{15943C26-ABCE-44F8-BA40-A88BF9584129}">
      <dgm:prSet/>
      <dgm:spPr/>
      <dgm:t>
        <a:bodyPr/>
        <a:lstStyle/>
        <a:p>
          <a:r>
            <a:rPr lang="en-US" dirty="0"/>
            <a:t>Learn about commonly used medications within surgery- Antiemetic, analgesics, antibiotics and anti-coagulants</a:t>
          </a:r>
        </a:p>
      </dgm:t>
    </dgm:pt>
    <dgm:pt modelId="{8BA94244-944E-4730-A7B4-728169801BA8}" type="parTrans" cxnId="{2B0431FC-F9D3-495B-9EEE-AFC03056EEC9}">
      <dgm:prSet/>
      <dgm:spPr/>
      <dgm:t>
        <a:bodyPr/>
        <a:lstStyle/>
        <a:p>
          <a:endParaRPr lang="en-US"/>
        </a:p>
      </dgm:t>
    </dgm:pt>
    <dgm:pt modelId="{18AC0066-7547-4FC0-B969-7C0442EBEDDE}" type="sibTrans" cxnId="{2B0431FC-F9D3-495B-9EEE-AFC03056EEC9}">
      <dgm:prSet/>
      <dgm:spPr/>
      <dgm:t>
        <a:bodyPr/>
        <a:lstStyle/>
        <a:p>
          <a:endParaRPr lang="en-US"/>
        </a:p>
      </dgm:t>
    </dgm:pt>
    <dgm:pt modelId="{054C4B76-86B4-47C8-A080-B06C25BC9781}" type="pres">
      <dgm:prSet presAssocID="{8CD93426-21F2-4EAB-BF55-D4A950FD0B77}" presName="root" presStyleCnt="0">
        <dgm:presLayoutVars>
          <dgm:dir/>
          <dgm:resizeHandles val="exact"/>
        </dgm:presLayoutVars>
      </dgm:prSet>
      <dgm:spPr/>
    </dgm:pt>
    <dgm:pt modelId="{8CD6FF31-D820-423C-A840-76FD97239C8A}" type="pres">
      <dgm:prSet presAssocID="{74C3BDA0-0CC7-4A0F-AE9C-21165AF276CC}" presName="compNode" presStyleCnt="0"/>
      <dgm:spPr/>
    </dgm:pt>
    <dgm:pt modelId="{546760FB-815A-47BF-BC26-94F14DB1425A}" type="pres">
      <dgm:prSet presAssocID="{74C3BDA0-0CC7-4A0F-AE9C-21165AF276CC}" presName="bgRect" presStyleLbl="bgShp" presStyleIdx="0" presStyleCnt="6"/>
      <dgm:spPr/>
    </dgm:pt>
    <dgm:pt modelId="{385DCC05-B3AB-4562-A715-520313AFD3B3}" type="pres">
      <dgm:prSet presAssocID="{74C3BDA0-0CC7-4A0F-AE9C-21165AF276C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2660324A-F449-41B4-BA4B-BD1D287985DC}" type="pres">
      <dgm:prSet presAssocID="{74C3BDA0-0CC7-4A0F-AE9C-21165AF276CC}" presName="spaceRect" presStyleCnt="0"/>
      <dgm:spPr/>
    </dgm:pt>
    <dgm:pt modelId="{54C00F7D-A4E1-4704-9948-3B7C12CA7734}" type="pres">
      <dgm:prSet presAssocID="{74C3BDA0-0CC7-4A0F-AE9C-21165AF276CC}" presName="parTx" presStyleLbl="revTx" presStyleIdx="0" presStyleCnt="6">
        <dgm:presLayoutVars>
          <dgm:chMax val="0"/>
          <dgm:chPref val="0"/>
        </dgm:presLayoutVars>
      </dgm:prSet>
      <dgm:spPr/>
    </dgm:pt>
    <dgm:pt modelId="{9856067E-E0B0-45AB-B602-9C4D03ADE5D0}" type="pres">
      <dgm:prSet presAssocID="{15CBBC16-C78B-4A2F-A490-80FA242BD485}" presName="sibTrans" presStyleCnt="0"/>
      <dgm:spPr/>
    </dgm:pt>
    <dgm:pt modelId="{20BA4E35-A25D-4767-9FF3-A3813F5721D6}" type="pres">
      <dgm:prSet presAssocID="{E0F78E41-C927-488B-BBF4-8CABE69D5E14}" presName="compNode" presStyleCnt="0"/>
      <dgm:spPr/>
    </dgm:pt>
    <dgm:pt modelId="{50362A62-0313-43BB-9266-BACBCCB3EDA8}" type="pres">
      <dgm:prSet presAssocID="{E0F78E41-C927-488B-BBF4-8CABE69D5E14}" presName="bgRect" presStyleLbl="bgShp" presStyleIdx="1" presStyleCnt="6"/>
      <dgm:spPr/>
    </dgm:pt>
    <dgm:pt modelId="{F818D964-EA47-49F0-9A9B-CFA7AF048C47}" type="pres">
      <dgm:prSet presAssocID="{E0F78E41-C927-488B-BBF4-8CABE69D5E1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E9AA81A3-2397-4C68-9B4F-E29627C657E5}" type="pres">
      <dgm:prSet presAssocID="{E0F78E41-C927-488B-BBF4-8CABE69D5E14}" presName="spaceRect" presStyleCnt="0"/>
      <dgm:spPr/>
    </dgm:pt>
    <dgm:pt modelId="{860BCA8A-3AA3-4147-9EB1-C2AB53C16938}" type="pres">
      <dgm:prSet presAssocID="{E0F78E41-C927-488B-BBF4-8CABE69D5E14}" presName="parTx" presStyleLbl="revTx" presStyleIdx="1" presStyleCnt="6">
        <dgm:presLayoutVars>
          <dgm:chMax val="0"/>
          <dgm:chPref val="0"/>
        </dgm:presLayoutVars>
      </dgm:prSet>
      <dgm:spPr/>
    </dgm:pt>
    <dgm:pt modelId="{D830187F-2139-412F-BC50-CD134E62E600}" type="pres">
      <dgm:prSet presAssocID="{1494B2DD-E2DA-41A0-8F3A-001226905B89}" presName="sibTrans" presStyleCnt="0"/>
      <dgm:spPr/>
    </dgm:pt>
    <dgm:pt modelId="{77BBEAB4-8E15-4C64-9AE0-2AFF6D820EB2}" type="pres">
      <dgm:prSet presAssocID="{CC82505E-68B1-4F09-AB33-0F4C3B63F2CD}" presName="compNode" presStyleCnt="0"/>
      <dgm:spPr/>
    </dgm:pt>
    <dgm:pt modelId="{B9909242-0692-4B67-AFD5-A90004DEECF3}" type="pres">
      <dgm:prSet presAssocID="{CC82505E-68B1-4F09-AB33-0F4C3B63F2CD}" presName="bgRect" presStyleLbl="bgShp" presStyleIdx="2" presStyleCnt="6"/>
      <dgm:spPr/>
    </dgm:pt>
    <dgm:pt modelId="{C5C46897-CB36-405D-919F-A6B1EF4C0F7B}" type="pres">
      <dgm:prSet presAssocID="{CC82505E-68B1-4F09-AB33-0F4C3B63F2C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61FDDE3B-D8C8-4D06-8F9F-4679FFE9481F}" type="pres">
      <dgm:prSet presAssocID="{CC82505E-68B1-4F09-AB33-0F4C3B63F2CD}" presName="spaceRect" presStyleCnt="0"/>
      <dgm:spPr/>
    </dgm:pt>
    <dgm:pt modelId="{F1D6A5AE-1A76-4D3B-92F3-A20237755D8D}" type="pres">
      <dgm:prSet presAssocID="{CC82505E-68B1-4F09-AB33-0F4C3B63F2CD}" presName="parTx" presStyleLbl="revTx" presStyleIdx="2" presStyleCnt="6">
        <dgm:presLayoutVars>
          <dgm:chMax val="0"/>
          <dgm:chPref val="0"/>
        </dgm:presLayoutVars>
      </dgm:prSet>
      <dgm:spPr/>
    </dgm:pt>
    <dgm:pt modelId="{D75327BC-4802-4899-ACE7-7976BE2386AD}" type="pres">
      <dgm:prSet presAssocID="{F32BF2B9-FE07-4593-9C83-33B6407A5781}" presName="sibTrans" presStyleCnt="0"/>
      <dgm:spPr/>
    </dgm:pt>
    <dgm:pt modelId="{9D523B5B-59FE-4106-85AE-64DCC1072C71}" type="pres">
      <dgm:prSet presAssocID="{B9F8D5CD-418F-4512-80B8-2F862C214AA6}" presName="compNode" presStyleCnt="0"/>
      <dgm:spPr/>
    </dgm:pt>
    <dgm:pt modelId="{34A220B9-4393-475A-A531-EF3229806782}" type="pres">
      <dgm:prSet presAssocID="{B9F8D5CD-418F-4512-80B8-2F862C214AA6}" presName="bgRect" presStyleLbl="bgShp" presStyleIdx="3" presStyleCnt="6"/>
      <dgm:spPr/>
    </dgm:pt>
    <dgm:pt modelId="{178BAA10-928D-4AE5-8948-AFD69E57C178}" type="pres">
      <dgm:prSet presAssocID="{B9F8D5CD-418F-4512-80B8-2F862C214AA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FB5E91F3-2EAD-43AE-8A02-6A0D725FD1D1}" type="pres">
      <dgm:prSet presAssocID="{B9F8D5CD-418F-4512-80B8-2F862C214AA6}" presName="spaceRect" presStyleCnt="0"/>
      <dgm:spPr/>
    </dgm:pt>
    <dgm:pt modelId="{96C24089-3D76-4421-B743-A83E5894CAC2}" type="pres">
      <dgm:prSet presAssocID="{B9F8D5CD-418F-4512-80B8-2F862C214AA6}" presName="parTx" presStyleLbl="revTx" presStyleIdx="3" presStyleCnt="6">
        <dgm:presLayoutVars>
          <dgm:chMax val="0"/>
          <dgm:chPref val="0"/>
        </dgm:presLayoutVars>
      </dgm:prSet>
      <dgm:spPr/>
    </dgm:pt>
    <dgm:pt modelId="{85FE7C40-8FC5-4C9D-92BC-9CAFDE8B9D31}" type="pres">
      <dgm:prSet presAssocID="{0BF61365-15B5-4B7D-9E90-9808EDF525BA}" presName="sibTrans" presStyleCnt="0"/>
      <dgm:spPr/>
    </dgm:pt>
    <dgm:pt modelId="{085D1AC4-D853-4AE2-9B98-C60E60EC0CDB}" type="pres">
      <dgm:prSet presAssocID="{0D61A767-D41C-4B25-9AC4-E0DB7B4ADA1B}" presName="compNode" presStyleCnt="0"/>
      <dgm:spPr/>
    </dgm:pt>
    <dgm:pt modelId="{C4FCCEDC-B3F4-4E2B-8667-B9FB5AD68DC1}" type="pres">
      <dgm:prSet presAssocID="{0D61A767-D41C-4B25-9AC4-E0DB7B4ADA1B}" presName="bgRect" presStyleLbl="bgShp" presStyleIdx="4" presStyleCnt="6"/>
      <dgm:spPr/>
    </dgm:pt>
    <dgm:pt modelId="{B06E7944-4EE3-4704-A5AD-D0BAE552B875}" type="pres">
      <dgm:prSet presAssocID="{0D61A767-D41C-4B25-9AC4-E0DB7B4ADA1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59BCC4BA-2590-4D2B-AF8D-2AF0015F1264}" type="pres">
      <dgm:prSet presAssocID="{0D61A767-D41C-4B25-9AC4-E0DB7B4ADA1B}" presName="spaceRect" presStyleCnt="0"/>
      <dgm:spPr/>
    </dgm:pt>
    <dgm:pt modelId="{C505AA2E-EB82-4D7D-8DD3-7E4E3353E5AF}" type="pres">
      <dgm:prSet presAssocID="{0D61A767-D41C-4B25-9AC4-E0DB7B4ADA1B}" presName="parTx" presStyleLbl="revTx" presStyleIdx="4" presStyleCnt="6">
        <dgm:presLayoutVars>
          <dgm:chMax val="0"/>
          <dgm:chPref val="0"/>
        </dgm:presLayoutVars>
      </dgm:prSet>
      <dgm:spPr/>
    </dgm:pt>
    <dgm:pt modelId="{7DC46434-2BC9-4187-BF93-128C07FB1155}" type="pres">
      <dgm:prSet presAssocID="{9C56848F-7E12-44FE-9018-2863056AE0FC}" presName="sibTrans" presStyleCnt="0"/>
      <dgm:spPr/>
    </dgm:pt>
    <dgm:pt modelId="{F114EFD1-3296-4C2C-86CE-86D9A178307F}" type="pres">
      <dgm:prSet presAssocID="{15943C26-ABCE-44F8-BA40-A88BF9584129}" presName="compNode" presStyleCnt="0"/>
      <dgm:spPr/>
    </dgm:pt>
    <dgm:pt modelId="{F73246D3-4BF9-4084-8227-568DBD58AD18}" type="pres">
      <dgm:prSet presAssocID="{15943C26-ABCE-44F8-BA40-A88BF9584129}" presName="bgRect" presStyleLbl="bgShp" presStyleIdx="5" presStyleCnt="6"/>
      <dgm:spPr/>
    </dgm:pt>
    <dgm:pt modelId="{087BFEDC-3E7B-4E78-89B2-D5936E87D89C}" type="pres">
      <dgm:prSet presAssocID="{15943C26-ABCE-44F8-BA40-A88BF958412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eedle"/>
        </a:ext>
      </dgm:extLst>
    </dgm:pt>
    <dgm:pt modelId="{46B57A6A-5AA7-4837-A9A8-191614924053}" type="pres">
      <dgm:prSet presAssocID="{15943C26-ABCE-44F8-BA40-A88BF9584129}" presName="spaceRect" presStyleCnt="0"/>
      <dgm:spPr/>
    </dgm:pt>
    <dgm:pt modelId="{16EA72A3-9C32-4056-816F-6552BD7BCEA3}" type="pres">
      <dgm:prSet presAssocID="{15943C26-ABCE-44F8-BA40-A88BF9584129}" presName="parTx" presStyleLbl="revTx" presStyleIdx="5" presStyleCnt="6">
        <dgm:presLayoutVars>
          <dgm:chMax val="0"/>
          <dgm:chPref val="0"/>
        </dgm:presLayoutVars>
      </dgm:prSet>
      <dgm:spPr/>
    </dgm:pt>
  </dgm:ptLst>
  <dgm:cxnLst>
    <dgm:cxn modelId="{B3601E24-6865-4D94-AB54-717AEC0A3089}" srcId="{8CD93426-21F2-4EAB-BF55-D4A950FD0B77}" destId="{B9F8D5CD-418F-4512-80B8-2F862C214AA6}" srcOrd="3" destOrd="0" parTransId="{34D0CFEF-6F11-4D50-B002-9D50D4308A15}" sibTransId="{0BF61365-15B5-4B7D-9E90-9808EDF525BA}"/>
    <dgm:cxn modelId="{D1DF3D3F-4160-4E9A-B7F4-76F3482B8237}" srcId="{8CD93426-21F2-4EAB-BF55-D4A950FD0B77}" destId="{E0F78E41-C927-488B-BBF4-8CABE69D5E14}" srcOrd="1" destOrd="0" parTransId="{03448945-E46C-4629-8CEE-C9550230B18E}" sibTransId="{1494B2DD-E2DA-41A0-8F3A-001226905B89}"/>
    <dgm:cxn modelId="{3DDE6066-2722-47FC-AE22-D2C94DBC3A45}" type="presOf" srcId="{B9F8D5CD-418F-4512-80B8-2F862C214AA6}" destId="{96C24089-3D76-4421-B743-A83E5894CAC2}" srcOrd="0" destOrd="0" presId="urn:microsoft.com/office/officeart/2018/2/layout/IconVerticalSolidList"/>
    <dgm:cxn modelId="{AD78BF4F-3451-48B9-B357-9324B6C40BA5}" type="presOf" srcId="{15943C26-ABCE-44F8-BA40-A88BF9584129}" destId="{16EA72A3-9C32-4056-816F-6552BD7BCEA3}" srcOrd="0" destOrd="0" presId="urn:microsoft.com/office/officeart/2018/2/layout/IconVerticalSolidList"/>
    <dgm:cxn modelId="{8D575973-0315-41C4-9DF9-E97F49D9DB8F}" type="presOf" srcId="{CC82505E-68B1-4F09-AB33-0F4C3B63F2CD}" destId="{F1D6A5AE-1A76-4D3B-92F3-A20237755D8D}" srcOrd="0" destOrd="0" presId="urn:microsoft.com/office/officeart/2018/2/layout/IconVerticalSolidList"/>
    <dgm:cxn modelId="{1F62ED8C-99AF-4708-B36E-068BF736B188}" srcId="{8CD93426-21F2-4EAB-BF55-D4A950FD0B77}" destId="{74C3BDA0-0CC7-4A0F-AE9C-21165AF276CC}" srcOrd="0" destOrd="0" parTransId="{98A41124-90F4-4F57-AB66-66EBF4818AF7}" sibTransId="{15CBBC16-C78B-4A2F-A490-80FA242BD485}"/>
    <dgm:cxn modelId="{06C97D99-00E2-4487-AE2D-6F3710E9EA09}" srcId="{8CD93426-21F2-4EAB-BF55-D4A950FD0B77}" destId="{0D61A767-D41C-4B25-9AC4-E0DB7B4ADA1B}" srcOrd="4" destOrd="0" parTransId="{DBCDD308-9734-4F86-ADE5-FEA69E6EBBCD}" sibTransId="{9C56848F-7E12-44FE-9018-2863056AE0FC}"/>
    <dgm:cxn modelId="{68ADE6AD-3013-4DC4-A7EE-238BECB15EAD}" type="presOf" srcId="{E0F78E41-C927-488B-BBF4-8CABE69D5E14}" destId="{860BCA8A-3AA3-4147-9EB1-C2AB53C16938}" srcOrd="0" destOrd="0" presId="urn:microsoft.com/office/officeart/2018/2/layout/IconVerticalSolidList"/>
    <dgm:cxn modelId="{BB7709BC-C82A-45F6-84E2-89AA71845AD8}" type="presOf" srcId="{74C3BDA0-0CC7-4A0F-AE9C-21165AF276CC}" destId="{54C00F7D-A4E1-4704-9948-3B7C12CA7734}" srcOrd="0" destOrd="0" presId="urn:microsoft.com/office/officeart/2018/2/layout/IconVerticalSolidList"/>
    <dgm:cxn modelId="{603D0BC2-91C5-4C1B-9A3C-E64C46563CF7}" srcId="{8CD93426-21F2-4EAB-BF55-D4A950FD0B77}" destId="{CC82505E-68B1-4F09-AB33-0F4C3B63F2CD}" srcOrd="2" destOrd="0" parTransId="{31A12E78-9ECB-41BF-85C4-67DF9E2B2138}" sibTransId="{F32BF2B9-FE07-4593-9C83-33B6407A5781}"/>
    <dgm:cxn modelId="{0D5032D6-25C5-4C27-BED0-E78654623F12}" type="presOf" srcId="{8CD93426-21F2-4EAB-BF55-D4A950FD0B77}" destId="{054C4B76-86B4-47C8-A080-B06C25BC9781}" srcOrd="0" destOrd="0" presId="urn:microsoft.com/office/officeart/2018/2/layout/IconVerticalSolidList"/>
    <dgm:cxn modelId="{9C372DF0-C499-46F6-A03D-95E7E14010A8}" type="presOf" srcId="{0D61A767-D41C-4B25-9AC4-E0DB7B4ADA1B}" destId="{C505AA2E-EB82-4D7D-8DD3-7E4E3353E5AF}" srcOrd="0" destOrd="0" presId="urn:microsoft.com/office/officeart/2018/2/layout/IconVerticalSolidList"/>
    <dgm:cxn modelId="{2B0431FC-F9D3-495B-9EEE-AFC03056EEC9}" srcId="{8CD93426-21F2-4EAB-BF55-D4A950FD0B77}" destId="{15943C26-ABCE-44F8-BA40-A88BF9584129}" srcOrd="5" destOrd="0" parTransId="{8BA94244-944E-4730-A7B4-728169801BA8}" sibTransId="{18AC0066-7547-4FC0-B969-7C0442EBEDDE}"/>
    <dgm:cxn modelId="{36B3399C-9398-4146-AD32-92EBDC54AC6D}" type="presParOf" srcId="{054C4B76-86B4-47C8-A080-B06C25BC9781}" destId="{8CD6FF31-D820-423C-A840-76FD97239C8A}" srcOrd="0" destOrd="0" presId="urn:microsoft.com/office/officeart/2018/2/layout/IconVerticalSolidList"/>
    <dgm:cxn modelId="{744A2B3B-E6D3-4D24-87D1-3F8B68FE07D2}" type="presParOf" srcId="{8CD6FF31-D820-423C-A840-76FD97239C8A}" destId="{546760FB-815A-47BF-BC26-94F14DB1425A}" srcOrd="0" destOrd="0" presId="urn:microsoft.com/office/officeart/2018/2/layout/IconVerticalSolidList"/>
    <dgm:cxn modelId="{830F73C7-00F9-4937-B3AB-CE04725EB2F1}" type="presParOf" srcId="{8CD6FF31-D820-423C-A840-76FD97239C8A}" destId="{385DCC05-B3AB-4562-A715-520313AFD3B3}" srcOrd="1" destOrd="0" presId="urn:microsoft.com/office/officeart/2018/2/layout/IconVerticalSolidList"/>
    <dgm:cxn modelId="{93FDD46A-F389-48F0-B5C8-B89219AF89B5}" type="presParOf" srcId="{8CD6FF31-D820-423C-A840-76FD97239C8A}" destId="{2660324A-F449-41B4-BA4B-BD1D287985DC}" srcOrd="2" destOrd="0" presId="urn:microsoft.com/office/officeart/2018/2/layout/IconVerticalSolidList"/>
    <dgm:cxn modelId="{45B6D9DB-57B1-417A-BE05-2BFA9FDA86BD}" type="presParOf" srcId="{8CD6FF31-D820-423C-A840-76FD97239C8A}" destId="{54C00F7D-A4E1-4704-9948-3B7C12CA7734}" srcOrd="3" destOrd="0" presId="urn:microsoft.com/office/officeart/2018/2/layout/IconVerticalSolidList"/>
    <dgm:cxn modelId="{B2C3BC5B-DEA0-4DE0-9F1E-29A32E9814E0}" type="presParOf" srcId="{054C4B76-86B4-47C8-A080-B06C25BC9781}" destId="{9856067E-E0B0-45AB-B602-9C4D03ADE5D0}" srcOrd="1" destOrd="0" presId="urn:microsoft.com/office/officeart/2018/2/layout/IconVerticalSolidList"/>
    <dgm:cxn modelId="{D4908FBD-2041-4B72-9478-9744B98C595F}" type="presParOf" srcId="{054C4B76-86B4-47C8-A080-B06C25BC9781}" destId="{20BA4E35-A25D-4767-9FF3-A3813F5721D6}" srcOrd="2" destOrd="0" presId="urn:microsoft.com/office/officeart/2018/2/layout/IconVerticalSolidList"/>
    <dgm:cxn modelId="{C4E9AAFA-90F0-4DBB-B90D-F8C373FFA319}" type="presParOf" srcId="{20BA4E35-A25D-4767-9FF3-A3813F5721D6}" destId="{50362A62-0313-43BB-9266-BACBCCB3EDA8}" srcOrd="0" destOrd="0" presId="urn:microsoft.com/office/officeart/2018/2/layout/IconVerticalSolidList"/>
    <dgm:cxn modelId="{8AC721C4-AAF3-407C-990C-0A3CCF4918D6}" type="presParOf" srcId="{20BA4E35-A25D-4767-9FF3-A3813F5721D6}" destId="{F818D964-EA47-49F0-9A9B-CFA7AF048C47}" srcOrd="1" destOrd="0" presId="urn:microsoft.com/office/officeart/2018/2/layout/IconVerticalSolidList"/>
    <dgm:cxn modelId="{7118455E-E348-465E-AAA0-F18004BD0706}" type="presParOf" srcId="{20BA4E35-A25D-4767-9FF3-A3813F5721D6}" destId="{E9AA81A3-2397-4C68-9B4F-E29627C657E5}" srcOrd="2" destOrd="0" presId="urn:microsoft.com/office/officeart/2018/2/layout/IconVerticalSolidList"/>
    <dgm:cxn modelId="{AC5BC517-C144-498D-B901-18F729AF52D9}" type="presParOf" srcId="{20BA4E35-A25D-4767-9FF3-A3813F5721D6}" destId="{860BCA8A-3AA3-4147-9EB1-C2AB53C16938}" srcOrd="3" destOrd="0" presId="urn:microsoft.com/office/officeart/2018/2/layout/IconVerticalSolidList"/>
    <dgm:cxn modelId="{11D3E12A-ABAD-47E3-9DF0-6F4C04725906}" type="presParOf" srcId="{054C4B76-86B4-47C8-A080-B06C25BC9781}" destId="{D830187F-2139-412F-BC50-CD134E62E600}" srcOrd="3" destOrd="0" presId="urn:microsoft.com/office/officeart/2018/2/layout/IconVerticalSolidList"/>
    <dgm:cxn modelId="{D8305657-3E4C-4BDB-BE77-CDDF9E613FE5}" type="presParOf" srcId="{054C4B76-86B4-47C8-A080-B06C25BC9781}" destId="{77BBEAB4-8E15-4C64-9AE0-2AFF6D820EB2}" srcOrd="4" destOrd="0" presId="urn:microsoft.com/office/officeart/2018/2/layout/IconVerticalSolidList"/>
    <dgm:cxn modelId="{470ED2EF-5063-4F86-A02F-DA245C3525E8}" type="presParOf" srcId="{77BBEAB4-8E15-4C64-9AE0-2AFF6D820EB2}" destId="{B9909242-0692-4B67-AFD5-A90004DEECF3}" srcOrd="0" destOrd="0" presId="urn:microsoft.com/office/officeart/2018/2/layout/IconVerticalSolidList"/>
    <dgm:cxn modelId="{31964667-4D12-443F-963E-32E4CCE3DE44}" type="presParOf" srcId="{77BBEAB4-8E15-4C64-9AE0-2AFF6D820EB2}" destId="{C5C46897-CB36-405D-919F-A6B1EF4C0F7B}" srcOrd="1" destOrd="0" presId="urn:microsoft.com/office/officeart/2018/2/layout/IconVerticalSolidList"/>
    <dgm:cxn modelId="{8E33D664-CE1A-4DBE-979C-8E16AF6382C3}" type="presParOf" srcId="{77BBEAB4-8E15-4C64-9AE0-2AFF6D820EB2}" destId="{61FDDE3B-D8C8-4D06-8F9F-4679FFE9481F}" srcOrd="2" destOrd="0" presId="urn:microsoft.com/office/officeart/2018/2/layout/IconVerticalSolidList"/>
    <dgm:cxn modelId="{B01EA45A-EA5A-479D-8DCD-D89C2AC0CF6F}" type="presParOf" srcId="{77BBEAB4-8E15-4C64-9AE0-2AFF6D820EB2}" destId="{F1D6A5AE-1A76-4D3B-92F3-A20237755D8D}" srcOrd="3" destOrd="0" presId="urn:microsoft.com/office/officeart/2018/2/layout/IconVerticalSolidList"/>
    <dgm:cxn modelId="{3152B2C8-B10E-46C1-96F1-51E16E2FD599}" type="presParOf" srcId="{054C4B76-86B4-47C8-A080-B06C25BC9781}" destId="{D75327BC-4802-4899-ACE7-7976BE2386AD}" srcOrd="5" destOrd="0" presId="urn:microsoft.com/office/officeart/2018/2/layout/IconVerticalSolidList"/>
    <dgm:cxn modelId="{2C5324FE-186E-4926-B72E-AA3B49E9BF94}" type="presParOf" srcId="{054C4B76-86B4-47C8-A080-B06C25BC9781}" destId="{9D523B5B-59FE-4106-85AE-64DCC1072C71}" srcOrd="6" destOrd="0" presId="urn:microsoft.com/office/officeart/2018/2/layout/IconVerticalSolidList"/>
    <dgm:cxn modelId="{8978C319-935F-4A8A-AC1D-928A1EB5EB4F}" type="presParOf" srcId="{9D523B5B-59FE-4106-85AE-64DCC1072C71}" destId="{34A220B9-4393-475A-A531-EF3229806782}" srcOrd="0" destOrd="0" presId="urn:microsoft.com/office/officeart/2018/2/layout/IconVerticalSolidList"/>
    <dgm:cxn modelId="{D4774C00-3FF5-4E39-896C-7084BD51BA73}" type="presParOf" srcId="{9D523B5B-59FE-4106-85AE-64DCC1072C71}" destId="{178BAA10-928D-4AE5-8948-AFD69E57C178}" srcOrd="1" destOrd="0" presId="urn:microsoft.com/office/officeart/2018/2/layout/IconVerticalSolidList"/>
    <dgm:cxn modelId="{D230EAAC-8217-4D01-96CE-C63D3BD38DB9}" type="presParOf" srcId="{9D523B5B-59FE-4106-85AE-64DCC1072C71}" destId="{FB5E91F3-2EAD-43AE-8A02-6A0D725FD1D1}" srcOrd="2" destOrd="0" presId="urn:microsoft.com/office/officeart/2018/2/layout/IconVerticalSolidList"/>
    <dgm:cxn modelId="{52C69FDD-047E-4136-951D-6A8CFAB8F37B}" type="presParOf" srcId="{9D523B5B-59FE-4106-85AE-64DCC1072C71}" destId="{96C24089-3D76-4421-B743-A83E5894CAC2}" srcOrd="3" destOrd="0" presId="urn:microsoft.com/office/officeart/2018/2/layout/IconVerticalSolidList"/>
    <dgm:cxn modelId="{BAC7FBB3-6EC7-45ED-870B-B8B54471678D}" type="presParOf" srcId="{054C4B76-86B4-47C8-A080-B06C25BC9781}" destId="{85FE7C40-8FC5-4C9D-92BC-9CAFDE8B9D31}" srcOrd="7" destOrd="0" presId="urn:microsoft.com/office/officeart/2018/2/layout/IconVerticalSolidList"/>
    <dgm:cxn modelId="{41456701-1DC9-4782-A805-70F6D6782B7A}" type="presParOf" srcId="{054C4B76-86B4-47C8-A080-B06C25BC9781}" destId="{085D1AC4-D853-4AE2-9B98-C60E60EC0CDB}" srcOrd="8" destOrd="0" presId="urn:microsoft.com/office/officeart/2018/2/layout/IconVerticalSolidList"/>
    <dgm:cxn modelId="{42E14FCC-74F1-4398-A0D2-BD218E215C57}" type="presParOf" srcId="{085D1AC4-D853-4AE2-9B98-C60E60EC0CDB}" destId="{C4FCCEDC-B3F4-4E2B-8667-B9FB5AD68DC1}" srcOrd="0" destOrd="0" presId="urn:microsoft.com/office/officeart/2018/2/layout/IconVerticalSolidList"/>
    <dgm:cxn modelId="{B7766CF3-FF81-47A2-80C7-A1B67F6B9947}" type="presParOf" srcId="{085D1AC4-D853-4AE2-9B98-C60E60EC0CDB}" destId="{B06E7944-4EE3-4704-A5AD-D0BAE552B875}" srcOrd="1" destOrd="0" presId="urn:microsoft.com/office/officeart/2018/2/layout/IconVerticalSolidList"/>
    <dgm:cxn modelId="{6F625F70-6BB0-41DF-B180-A39203BBCE08}" type="presParOf" srcId="{085D1AC4-D853-4AE2-9B98-C60E60EC0CDB}" destId="{59BCC4BA-2590-4D2B-AF8D-2AF0015F1264}" srcOrd="2" destOrd="0" presId="urn:microsoft.com/office/officeart/2018/2/layout/IconVerticalSolidList"/>
    <dgm:cxn modelId="{17BE786A-6AB8-4BEF-B6F4-68B892F487F4}" type="presParOf" srcId="{085D1AC4-D853-4AE2-9B98-C60E60EC0CDB}" destId="{C505AA2E-EB82-4D7D-8DD3-7E4E3353E5AF}" srcOrd="3" destOrd="0" presId="urn:microsoft.com/office/officeart/2018/2/layout/IconVerticalSolidList"/>
    <dgm:cxn modelId="{EAF86BB3-19F4-41AF-BB84-CF0D0291BF54}" type="presParOf" srcId="{054C4B76-86B4-47C8-A080-B06C25BC9781}" destId="{7DC46434-2BC9-4187-BF93-128C07FB1155}" srcOrd="9" destOrd="0" presId="urn:microsoft.com/office/officeart/2018/2/layout/IconVerticalSolidList"/>
    <dgm:cxn modelId="{F54BAC57-78F1-4A37-99E1-972DB166AAEF}" type="presParOf" srcId="{054C4B76-86B4-47C8-A080-B06C25BC9781}" destId="{F114EFD1-3296-4C2C-86CE-86D9A178307F}" srcOrd="10" destOrd="0" presId="urn:microsoft.com/office/officeart/2018/2/layout/IconVerticalSolidList"/>
    <dgm:cxn modelId="{78956456-3E9F-425D-8555-7ECD46054DD9}" type="presParOf" srcId="{F114EFD1-3296-4C2C-86CE-86D9A178307F}" destId="{F73246D3-4BF9-4084-8227-568DBD58AD18}" srcOrd="0" destOrd="0" presId="urn:microsoft.com/office/officeart/2018/2/layout/IconVerticalSolidList"/>
    <dgm:cxn modelId="{FBBB0D0F-F13A-4317-8627-DD3C8FA06660}" type="presParOf" srcId="{F114EFD1-3296-4C2C-86CE-86D9A178307F}" destId="{087BFEDC-3E7B-4E78-89B2-D5936E87D89C}" srcOrd="1" destOrd="0" presId="urn:microsoft.com/office/officeart/2018/2/layout/IconVerticalSolidList"/>
    <dgm:cxn modelId="{2624A53F-1AF7-4193-8129-B2222D98BE62}" type="presParOf" srcId="{F114EFD1-3296-4C2C-86CE-86D9A178307F}" destId="{46B57A6A-5AA7-4837-A9A8-191614924053}" srcOrd="2" destOrd="0" presId="urn:microsoft.com/office/officeart/2018/2/layout/IconVerticalSolidList"/>
    <dgm:cxn modelId="{B8ACADFF-8070-42B9-BAC9-695CF1843E4F}" type="presParOf" srcId="{F114EFD1-3296-4C2C-86CE-86D9A178307F}" destId="{16EA72A3-9C32-4056-816F-6552BD7BCEA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5A0B23-D82E-444C-9F27-DE75B77C7D2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58A160-920D-4FED-8CE1-CA08801B90E1}">
      <dgm:prSet/>
      <dgm:spPr/>
      <dgm:t>
        <a:bodyPr/>
        <a:lstStyle/>
        <a:p>
          <a:r>
            <a:rPr lang="en-US" dirty="0"/>
            <a:t>If you don’t know what a medication is used for, at least know where to look- BNF or MEDUSA for injectable medications</a:t>
          </a:r>
        </a:p>
      </dgm:t>
    </dgm:pt>
    <dgm:pt modelId="{00D7AAC4-AD5C-4D36-8357-CC20015B8213}" type="parTrans" cxnId="{0BD53A71-F67C-46B9-8188-8B94606CC468}">
      <dgm:prSet/>
      <dgm:spPr/>
      <dgm:t>
        <a:bodyPr/>
        <a:lstStyle/>
        <a:p>
          <a:endParaRPr lang="en-US"/>
        </a:p>
      </dgm:t>
    </dgm:pt>
    <dgm:pt modelId="{4FA8B3B6-572C-4251-8DC8-8305B417F036}" type="sibTrans" cxnId="{0BD53A71-F67C-46B9-8188-8B94606CC468}">
      <dgm:prSet/>
      <dgm:spPr/>
      <dgm:t>
        <a:bodyPr/>
        <a:lstStyle/>
        <a:p>
          <a:endParaRPr lang="en-US"/>
        </a:p>
      </dgm:t>
    </dgm:pt>
    <dgm:pt modelId="{C997E415-749F-4F5E-A241-82FC12B3581D}">
      <dgm:prSet/>
      <dgm:spPr/>
      <dgm:t>
        <a:bodyPr/>
        <a:lstStyle/>
        <a:p>
          <a:pPr rtl="0"/>
          <a:r>
            <a:rPr lang="en-US" dirty="0"/>
            <a:t>Due to ward acuity; you may not always be able to participate in all medication rounds</a:t>
          </a:r>
          <a:r>
            <a:rPr lang="en-US" dirty="0">
              <a:latin typeface="Century Gothic"/>
            </a:rPr>
            <a:t>. Use this time to experience other aspects of patient care. </a:t>
          </a:r>
          <a:endParaRPr lang="en-US" dirty="0"/>
        </a:p>
      </dgm:t>
    </dgm:pt>
    <dgm:pt modelId="{115BAB8A-0292-4963-935D-7AF04674EC02}" type="parTrans" cxnId="{A6FF09CE-091D-4E0D-B763-5CC4C7AE5D38}">
      <dgm:prSet/>
      <dgm:spPr/>
      <dgm:t>
        <a:bodyPr/>
        <a:lstStyle/>
        <a:p>
          <a:endParaRPr lang="en-US"/>
        </a:p>
      </dgm:t>
    </dgm:pt>
    <dgm:pt modelId="{D573433C-1FA6-431D-8955-4FD987CC6991}" type="sibTrans" cxnId="{A6FF09CE-091D-4E0D-B763-5CC4C7AE5D38}">
      <dgm:prSet/>
      <dgm:spPr/>
      <dgm:t>
        <a:bodyPr/>
        <a:lstStyle/>
        <a:p>
          <a:endParaRPr lang="en-US"/>
        </a:p>
      </dgm:t>
    </dgm:pt>
    <dgm:pt modelId="{B1874BEC-38B2-4D75-AD69-8091E5F5C6B4}">
      <dgm:prSet/>
      <dgm:spPr/>
      <dgm:t>
        <a:bodyPr/>
        <a:lstStyle/>
        <a:p>
          <a:pPr rtl="0"/>
          <a:r>
            <a:rPr lang="en-US" dirty="0"/>
            <a:t>3rd year </a:t>
          </a:r>
          <a:r>
            <a:rPr lang="en-US" dirty="0">
              <a:latin typeface="Century Gothic"/>
            </a:rPr>
            <a:t>students</a:t>
          </a:r>
          <a:r>
            <a:rPr lang="en-US" dirty="0"/>
            <a:t>, take care of your own bay of patients; do not leave this until your management </a:t>
          </a:r>
          <a:r>
            <a:rPr lang="en-US" dirty="0">
              <a:latin typeface="Century Gothic"/>
            </a:rPr>
            <a:t>placement- You can do it!! </a:t>
          </a:r>
          <a:endParaRPr lang="en-US" dirty="0"/>
        </a:p>
      </dgm:t>
    </dgm:pt>
    <dgm:pt modelId="{20A57226-4F06-4879-AAF9-60583D251C98}" type="parTrans" cxnId="{BCDBE658-6B77-4B39-B19C-612835256F3C}">
      <dgm:prSet/>
      <dgm:spPr/>
      <dgm:t>
        <a:bodyPr/>
        <a:lstStyle/>
        <a:p>
          <a:endParaRPr lang="en-US"/>
        </a:p>
      </dgm:t>
    </dgm:pt>
    <dgm:pt modelId="{9BF6E7AA-64F3-4308-9FA2-8AF970389856}" type="sibTrans" cxnId="{BCDBE658-6B77-4B39-B19C-612835256F3C}">
      <dgm:prSet/>
      <dgm:spPr/>
      <dgm:t>
        <a:bodyPr/>
        <a:lstStyle/>
        <a:p>
          <a:endParaRPr lang="en-US"/>
        </a:p>
      </dgm:t>
    </dgm:pt>
    <dgm:pt modelId="{74CD7897-E989-494C-B0E6-6287173072BC}">
      <dgm:prSet/>
      <dgm:spPr/>
      <dgm:t>
        <a:bodyPr/>
        <a:lstStyle/>
        <a:p>
          <a:r>
            <a:rPr lang="en-US" dirty="0" err="1"/>
            <a:t>Familiarise</a:t>
          </a:r>
          <a:r>
            <a:rPr lang="en-US" dirty="0"/>
            <a:t> yourself with documentation used on the ward- Care plans, risk assessments, fluid balance charts, stool chart</a:t>
          </a:r>
        </a:p>
      </dgm:t>
    </dgm:pt>
    <dgm:pt modelId="{5280572A-C16A-4824-9C1C-1B479F4E561A}" type="parTrans" cxnId="{CE406E32-AAF8-423D-9BCE-E9C574A25A2D}">
      <dgm:prSet/>
      <dgm:spPr/>
      <dgm:t>
        <a:bodyPr/>
        <a:lstStyle/>
        <a:p>
          <a:endParaRPr lang="en-US"/>
        </a:p>
      </dgm:t>
    </dgm:pt>
    <dgm:pt modelId="{7330E6BF-EDCB-4425-92E4-5B295A8C9CDF}" type="sibTrans" cxnId="{CE406E32-AAF8-423D-9BCE-E9C574A25A2D}">
      <dgm:prSet/>
      <dgm:spPr/>
      <dgm:t>
        <a:bodyPr/>
        <a:lstStyle/>
        <a:p>
          <a:endParaRPr lang="en-US"/>
        </a:p>
      </dgm:t>
    </dgm:pt>
    <dgm:pt modelId="{745E945E-946F-43B4-BF61-376B4BCBB18D}">
      <dgm:prSet/>
      <dgm:spPr/>
      <dgm:t>
        <a:bodyPr/>
        <a:lstStyle/>
        <a:p>
          <a:r>
            <a:rPr lang="en-US" dirty="0"/>
            <a:t>Through your placement choose a few surgical conditions that you are interested in and investigate them in more depth</a:t>
          </a:r>
        </a:p>
      </dgm:t>
    </dgm:pt>
    <dgm:pt modelId="{68F71918-B8E2-4BF9-92FF-882E62DE8459}" type="parTrans" cxnId="{B31FE43D-DB3D-4822-80D4-9AA6122602BC}">
      <dgm:prSet/>
      <dgm:spPr/>
      <dgm:t>
        <a:bodyPr/>
        <a:lstStyle/>
        <a:p>
          <a:endParaRPr lang="en-US"/>
        </a:p>
      </dgm:t>
    </dgm:pt>
    <dgm:pt modelId="{A63B3CFA-E563-4457-82CC-C4F8B1331AE8}" type="sibTrans" cxnId="{B31FE43D-DB3D-4822-80D4-9AA6122602BC}">
      <dgm:prSet/>
      <dgm:spPr/>
      <dgm:t>
        <a:bodyPr/>
        <a:lstStyle/>
        <a:p>
          <a:endParaRPr lang="en-US"/>
        </a:p>
      </dgm:t>
    </dgm:pt>
    <dgm:pt modelId="{E980098C-9977-409A-9713-EAA27EDA1005}">
      <dgm:prSet/>
      <dgm:spPr/>
      <dgm:t>
        <a:bodyPr/>
        <a:lstStyle/>
        <a:p>
          <a:pPr rtl="0"/>
          <a:r>
            <a:rPr lang="en-US" dirty="0"/>
            <a:t>Please adhere to the correct dress code</a:t>
          </a:r>
        </a:p>
      </dgm:t>
    </dgm:pt>
    <dgm:pt modelId="{E4DB4EFD-975F-4453-8755-E21D3D4727AA}" type="parTrans" cxnId="{44C34CEB-9609-4113-AF00-14B16485A014}">
      <dgm:prSet/>
      <dgm:spPr/>
      <dgm:t>
        <a:bodyPr/>
        <a:lstStyle/>
        <a:p>
          <a:endParaRPr lang="en-US"/>
        </a:p>
      </dgm:t>
    </dgm:pt>
    <dgm:pt modelId="{BEB7ECE8-2854-429F-9789-D949BCAFCE70}" type="sibTrans" cxnId="{44C34CEB-9609-4113-AF00-14B16485A014}">
      <dgm:prSet/>
      <dgm:spPr/>
      <dgm:t>
        <a:bodyPr/>
        <a:lstStyle/>
        <a:p>
          <a:endParaRPr lang="en-US"/>
        </a:p>
      </dgm:t>
    </dgm:pt>
    <dgm:pt modelId="{BBFC7925-A008-4E35-B270-B66785643EC9}">
      <dgm:prSet/>
      <dgm:spPr/>
      <dgm:t>
        <a:bodyPr/>
        <a:lstStyle/>
        <a:p>
          <a:r>
            <a:rPr lang="en-US" dirty="0"/>
            <a:t>Breaks should be taken at the same time as the nurse leading your team unless told otherwise</a:t>
          </a:r>
        </a:p>
      </dgm:t>
    </dgm:pt>
    <dgm:pt modelId="{A563254C-A63F-4A6A-BF72-A610C09E1AE0}" type="parTrans" cxnId="{BCF9C345-883A-4772-A5EA-967B36B423D4}">
      <dgm:prSet/>
      <dgm:spPr/>
      <dgm:t>
        <a:bodyPr/>
        <a:lstStyle/>
        <a:p>
          <a:endParaRPr lang="en-US"/>
        </a:p>
      </dgm:t>
    </dgm:pt>
    <dgm:pt modelId="{E1A7888E-0AC5-4F8C-94B6-839175BC0699}" type="sibTrans" cxnId="{BCF9C345-883A-4772-A5EA-967B36B423D4}">
      <dgm:prSet/>
      <dgm:spPr/>
      <dgm:t>
        <a:bodyPr/>
        <a:lstStyle/>
        <a:p>
          <a:endParaRPr lang="en-US"/>
        </a:p>
      </dgm:t>
    </dgm:pt>
    <dgm:pt modelId="{CF3F6AFE-4927-4C8F-8702-A9F8C613C46C}" type="pres">
      <dgm:prSet presAssocID="{B85A0B23-D82E-444C-9F27-DE75B77C7D2E}" presName="root" presStyleCnt="0">
        <dgm:presLayoutVars>
          <dgm:dir/>
          <dgm:resizeHandles val="exact"/>
        </dgm:presLayoutVars>
      </dgm:prSet>
      <dgm:spPr/>
    </dgm:pt>
    <dgm:pt modelId="{F5379459-4E92-4BA9-9CFB-74D803EF21F8}" type="pres">
      <dgm:prSet presAssocID="{D358A160-920D-4FED-8CE1-CA08801B90E1}" presName="compNode" presStyleCnt="0"/>
      <dgm:spPr/>
    </dgm:pt>
    <dgm:pt modelId="{512B23F3-4ACA-4EB6-9756-12DC79F254CF}" type="pres">
      <dgm:prSet presAssocID="{D358A160-920D-4FED-8CE1-CA08801B90E1}" presName="bgRect" presStyleLbl="bgShp" presStyleIdx="0" presStyleCnt="7"/>
      <dgm:spPr/>
    </dgm:pt>
    <dgm:pt modelId="{73DADFF1-AABA-400F-A83D-738AADE1B2A3}" type="pres">
      <dgm:prSet presAssocID="{D358A160-920D-4FED-8CE1-CA08801B90E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7419C4C7-064F-4B95-ABA5-D7423FE08998}" type="pres">
      <dgm:prSet presAssocID="{D358A160-920D-4FED-8CE1-CA08801B90E1}" presName="spaceRect" presStyleCnt="0"/>
      <dgm:spPr/>
    </dgm:pt>
    <dgm:pt modelId="{461BAEA8-5714-4F53-A7B2-CFD81E76D223}" type="pres">
      <dgm:prSet presAssocID="{D358A160-920D-4FED-8CE1-CA08801B90E1}" presName="parTx" presStyleLbl="revTx" presStyleIdx="0" presStyleCnt="7">
        <dgm:presLayoutVars>
          <dgm:chMax val="0"/>
          <dgm:chPref val="0"/>
        </dgm:presLayoutVars>
      </dgm:prSet>
      <dgm:spPr/>
    </dgm:pt>
    <dgm:pt modelId="{E3463FE4-5A78-4456-8F85-F9C096475D0B}" type="pres">
      <dgm:prSet presAssocID="{4FA8B3B6-572C-4251-8DC8-8305B417F036}" presName="sibTrans" presStyleCnt="0"/>
      <dgm:spPr/>
    </dgm:pt>
    <dgm:pt modelId="{A1DD554C-BDC4-4D83-92F4-DB1C3DF3D313}" type="pres">
      <dgm:prSet presAssocID="{C997E415-749F-4F5E-A241-82FC12B3581D}" presName="compNode" presStyleCnt="0"/>
      <dgm:spPr/>
    </dgm:pt>
    <dgm:pt modelId="{700BD072-AE7D-4CB0-8264-2F43ED13AEA2}" type="pres">
      <dgm:prSet presAssocID="{C997E415-749F-4F5E-A241-82FC12B3581D}" presName="bgRect" presStyleLbl="bgShp" presStyleIdx="1" presStyleCnt="7"/>
      <dgm:spPr/>
    </dgm:pt>
    <dgm:pt modelId="{EDB589DF-5465-4114-9CC0-0DC33B390D0C}" type="pres">
      <dgm:prSet presAssocID="{C997E415-749F-4F5E-A241-82FC12B3581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D9318074-66B5-4756-B7B3-3137C2D67A7E}" type="pres">
      <dgm:prSet presAssocID="{C997E415-749F-4F5E-A241-82FC12B3581D}" presName="spaceRect" presStyleCnt="0"/>
      <dgm:spPr/>
    </dgm:pt>
    <dgm:pt modelId="{30286252-A8EF-4AFD-B602-BC0EF3E5F518}" type="pres">
      <dgm:prSet presAssocID="{C997E415-749F-4F5E-A241-82FC12B3581D}" presName="parTx" presStyleLbl="revTx" presStyleIdx="1" presStyleCnt="7">
        <dgm:presLayoutVars>
          <dgm:chMax val="0"/>
          <dgm:chPref val="0"/>
        </dgm:presLayoutVars>
      </dgm:prSet>
      <dgm:spPr/>
    </dgm:pt>
    <dgm:pt modelId="{A7492257-3B24-45E7-A3F5-E94DC0370786}" type="pres">
      <dgm:prSet presAssocID="{D573433C-1FA6-431D-8955-4FD987CC6991}" presName="sibTrans" presStyleCnt="0"/>
      <dgm:spPr/>
    </dgm:pt>
    <dgm:pt modelId="{A885E654-200C-4FA4-B163-070427DAF110}" type="pres">
      <dgm:prSet presAssocID="{B1874BEC-38B2-4D75-AD69-8091E5F5C6B4}" presName="compNode" presStyleCnt="0"/>
      <dgm:spPr/>
    </dgm:pt>
    <dgm:pt modelId="{AF62D658-BD69-4D16-9D2A-488203ED6C73}" type="pres">
      <dgm:prSet presAssocID="{B1874BEC-38B2-4D75-AD69-8091E5F5C6B4}" presName="bgRect" presStyleLbl="bgShp" presStyleIdx="2" presStyleCnt="7"/>
      <dgm:spPr/>
    </dgm:pt>
    <dgm:pt modelId="{1F69D604-1163-4183-AA6F-3164DABCAEA9}" type="pres">
      <dgm:prSet presAssocID="{B1874BEC-38B2-4D75-AD69-8091E5F5C6B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B0638EE6-C3D8-453D-8754-84DA22ECFD57}" type="pres">
      <dgm:prSet presAssocID="{B1874BEC-38B2-4D75-AD69-8091E5F5C6B4}" presName="spaceRect" presStyleCnt="0"/>
      <dgm:spPr/>
    </dgm:pt>
    <dgm:pt modelId="{650FAA09-79AD-4C99-A5D2-C490EEFD6AD1}" type="pres">
      <dgm:prSet presAssocID="{B1874BEC-38B2-4D75-AD69-8091E5F5C6B4}" presName="parTx" presStyleLbl="revTx" presStyleIdx="2" presStyleCnt="7">
        <dgm:presLayoutVars>
          <dgm:chMax val="0"/>
          <dgm:chPref val="0"/>
        </dgm:presLayoutVars>
      </dgm:prSet>
      <dgm:spPr/>
    </dgm:pt>
    <dgm:pt modelId="{EC38594B-A256-4AA8-8D3B-3135D16417E8}" type="pres">
      <dgm:prSet presAssocID="{9BF6E7AA-64F3-4308-9FA2-8AF970389856}" presName="sibTrans" presStyleCnt="0"/>
      <dgm:spPr/>
    </dgm:pt>
    <dgm:pt modelId="{D0111BCF-4865-473D-9D49-449814C5D261}" type="pres">
      <dgm:prSet presAssocID="{74CD7897-E989-494C-B0E6-6287173072BC}" presName="compNode" presStyleCnt="0"/>
      <dgm:spPr/>
    </dgm:pt>
    <dgm:pt modelId="{0AB1F4FA-D340-4070-8B1D-C69D1392E796}" type="pres">
      <dgm:prSet presAssocID="{74CD7897-E989-494C-B0E6-6287173072BC}" presName="bgRect" presStyleLbl="bgShp" presStyleIdx="3" presStyleCnt="7"/>
      <dgm:spPr/>
    </dgm:pt>
    <dgm:pt modelId="{6B1D9620-0250-4600-9346-D9E194BB3278}" type="pres">
      <dgm:prSet presAssocID="{74CD7897-E989-494C-B0E6-6287173072B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dney"/>
        </a:ext>
      </dgm:extLst>
    </dgm:pt>
    <dgm:pt modelId="{9E1E605B-5A28-4468-B0D9-50C976262C9A}" type="pres">
      <dgm:prSet presAssocID="{74CD7897-E989-494C-B0E6-6287173072BC}" presName="spaceRect" presStyleCnt="0"/>
      <dgm:spPr/>
    </dgm:pt>
    <dgm:pt modelId="{B0E244BE-55C0-4048-8B58-9E481C8E628D}" type="pres">
      <dgm:prSet presAssocID="{74CD7897-E989-494C-B0E6-6287173072BC}" presName="parTx" presStyleLbl="revTx" presStyleIdx="3" presStyleCnt="7">
        <dgm:presLayoutVars>
          <dgm:chMax val="0"/>
          <dgm:chPref val="0"/>
        </dgm:presLayoutVars>
      </dgm:prSet>
      <dgm:spPr/>
    </dgm:pt>
    <dgm:pt modelId="{9D7D89E1-FD8C-4E63-8687-667EBB6119E9}" type="pres">
      <dgm:prSet presAssocID="{7330E6BF-EDCB-4425-92E4-5B295A8C9CDF}" presName="sibTrans" presStyleCnt="0"/>
      <dgm:spPr/>
    </dgm:pt>
    <dgm:pt modelId="{F145AEB3-9A17-458D-9BD4-10F7AE645AFA}" type="pres">
      <dgm:prSet presAssocID="{745E945E-946F-43B4-BF61-376B4BCBB18D}" presName="compNode" presStyleCnt="0"/>
      <dgm:spPr/>
    </dgm:pt>
    <dgm:pt modelId="{A44B25A8-BF0A-48CC-897E-32BD7A106747}" type="pres">
      <dgm:prSet presAssocID="{745E945E-946F-43B4-BF61-376B4BCBB18D}" presName="bgRect" presStyleLbl="bgShp" presStyleIdx="4" presStyleCnt="7"/>
      <dgm:spPr/>
    </dgm:pt>
    <dgm:pt modelId="{CD294060-F2E0-438C-A305-BAF6918B7719}" type="pres">
      <dgm:prSet presAssocID="{745E945E-946F-43B4-BF61-376B4BCBB18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croscope"/>
        </a:ext>
      </dgm:extLst>
    </dgm:pt>
    <dgm:pt modelId="{9F27A367-CF85-4C3B-908F-517D8EACC916}" type="pres">
      <dgm:prSet presAssocID="{745E945E-946F-43B4-BF61-376B4BCBB18D}" presName="spaceRect" presStyleCnt="0"/>
      <dgm:spPr/>
    </dgm:pt>
    <dgm:pt modelId="{ABAD5662-9C5B-4924-BDBB-B66FC564954A}" type="pres">
      <dgm:prSet presAssocID="{745E945E-946F-43B4-BF61-376B4BCBB18D}" presName="parTx" presStyleLbl="revTx" presStyleIdx="4" presStyleCnt="7">
        <dgm:presLayoutVars>
          <dgm:chMax val="0"/>
          <dgm:chPref val="0"/>
        </dgm:presLayoutVars>
      </dgm:prSet>
      <dgm:spPr/>
    </dgm:pt>
    <dgm:pt modelId="{DFFE7A65-9987-4AEA-AECE-1E1EF917936B}" type="pres">
      <dgm:prSet presAssocID="{A63B3CFA-E563-4457-82CC-C4F8B1331AE8}" presName="sibTrans" presStyleCnt="0"/>
      <dgm:spPr/>
    </dgm:pt>
    <dgm:pt modelId="{DFCD086A-5B8B-44BE-97F9-C6C00596B88D}" type="pres">
      <dgm:prSet presAssocID="{E980098C-9977-409A-9713-EAA27EDA1005}" presName="compNode" presStyleCnt="0"/>
      <dgm:spPr/>
    </dgm:pt>
    <dgm:pt modelId="{75CB3723-E624-40AE-BE13-92FA15F8CC22}" type="pres">
      <dgm:prSet presAssocID="{E980098C-9977-409A-9713-EAA27EDA1005}" presName="bgRect" presStyleLbl="bgShp" presStyleIdx="5" presStyleCnt="7"/>
      <dgm:spPr/>
    </dgm:pt>
    <dgm:pt modelId="{D6939E2C-380B-4D2C-BC32-F2600C0C49A7}" type="pres">
      <dgm:prSet presAssocID="{E980098C-9977-409A-9713-EAA27EDA100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ress"/>
        </a:ext>
      </dgm:extLst>
    </dgm:pt>
    <dgm:pt modelId="{26FEAE18-58E7-4796-B265-F69C2D2E550B}" type="pres">
      <dgm:prSet presAssocID="{E980098C-9977-409A-9713-EAA27EDA1005}" presName="spaceRect" presStyleCnt="0"/>
      <dgm:spPr/>
    </dgm:pt>
    <dgm:pt modelId="{D8ED8A3C-D724-43AC-8963-8F84DD3BB029}" type="pres">
      <dgm:prSet presAssocID="{E980098C-9977-409A-9713-EAA27EDA1005}" presName="parTx" presStyleLbl="revTx" presStyleIdx="5" presStyleCnt="7">
        <dgm:presLayoutVars>
          <dgm:chMax val="0"/>
          <dgm:chPref val="0"/>
        </dgm:presLayoutVars>
      </dgm:prSet>
      <dgm:spPr/>
    </dgm:pt>
    <dgm:pt modelId="{D6C6B566-991E-447B-B9F3-E779D13EC01B}" type="pres">
      <dgm:prSet presAssocID="{BEB7ECE8-2854-429F-9789-D949BCAFCE70}" presName="sibTrans" presStyleCnt="0"/>
      <dgm:spPr/>
    </dgm:pt>
    <dgm:pt modelId="{9A930D43-D5D6-43DA-B44D-16EA90F90853}" type="pres">
      <dgm:prSet presAssocID="{BBFC7925-A008-4E35-B270-B66785643EC9}" presName="compNode" presStyleCnt="0"/>
      <dgm:spPr/>
    </dgm:pt>
    <dgm:pt modelId="{DFF9BDA5-4AE6-4A25-AE31-08D73E51DF1A}" type="pres">
      <dgm:prSet presAssocID="{BBFC7925-A008-4E35-B270-B66785643EC9}" presName="bgRect" presStyleLbl="bgShp" presStyleIdx="6" presStyleCnt="7"/>
      <dgm:spPr/>
    </dgm:pt>
    <dgm:pt modelId="{4A0CD572-7D0E-4975-B530-E9396A2A1228}" type="pres">
      <dgm:prSet presAssocID="{BBFC7925-A008-4E35-B270-B66785643EC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opwatch"/>
        </a:ext>
      </dgm:extLst>
    </dgm:pt>
    <dgm:pt modelId="{43894151-553B-4E27-A265-379440EFC8A8}" type="pres">
      <dgm:prSet presAssocID="{BBFC7925-A008-4E35-B270-B66785643EC9}" presName="spaceRect" presStyleCnt="0"/>
      <dgm:spPr/>
    </dgm:pt>
    <dgm:pt modelId="{9E034ABA-A8A6-4429-AEA3-EFB0C506C281}" type="pres">
      <dgm:prSet presAssocID="{BBFC7925-A008-4E35-B270-B66785643EC9}" presName="parTx" presStyleLbl="revTx" presStyleIdx="6" presStyleCnt="7">
        <dgm:presLayoutVars>
          <dgm:chMax val="0"/>
          <dgm:chPref val="0"/>
        </dgm:presLayoutVars>
      </dgm:prSet>
      <dgm:spPr/>
    </dgm:pt>
  </dgm:ptLst>
  <dgm:cxnLst>
    <dgm:cxn modelId="{DECEE110-002D-4A11-BA3B-EC2BEAFC7D52}" type="presOf" srcId="{B1874BEC-38B2-4D75-AD69-8091E5F5C6B4}" destId="{650FAA09-79AD-4C99-A5D2-C490EEFD6AD1}" srcOrd="0" destOrd="0" presId="urn:microsoft.com/office/officeart/2018/2/layout/IconVerticalSolidList"/>
    <dgm:cxn modelId="{CE406E32-AAF8-423D-9BCE-E9C574A25A2D}" srcId="{B85A0B23-D82E-444C-9F27-DE75B77C7D2E}" destId="{74CD7897-E989-494C-B0E6-6287173072BC}" srcOrd="3" destOrd="0" parTransId="{5280572A-C16A-4824-9C1C-1B479F4E561A}" sibTransId="{7330E6BF-EDCB-4425-92E4-5B295A8C9CDF}"/>
    <dgm:cxn modelId="{8DCF0139-2DAE-42EA-910E-75995DB58541}" type="presOf" srcId="{745E945E-946F-43B4-BF61-376B4BCBB18D}" destId="{ABAD5662-9C5B-4924-BDBB-B66FC564954A}" srcOrd="0" destOrd="0" presId="urn:microsoft.com/office/officeart/2018/2/layout/IconVerticalSolidList"/>
    <dgm:cxn modelId="{B31FE43D-DB3D-4822-80D4-9AA6122602BC}" srcId="{B85A0B23-D82E-444C-9F27-DE75B77C7D2E}" destId="{745E945E-946F-43B4-BF61-376B4BCBB18D}" srcOrd="4" destOrd="0" parTransId="{68F71918-B8E2-4BF9-92FF-882E62DE8459}" sibTransId="{A63B3CFA-E563-4457-82CC-C4F8B1331AE8}"/>
    <dgm:cxn modelId="{CDE52E44-7DA8-4BD3-9510-ECC85745CA34}" type="presOf" srcId="{C997E415-749F-4F5E-A241-82FC12B3581D}" destId="{30286252-A8EF-4AFD-B602-BC0EF3E5F518}" srcOrd="0" destOrd="0" presId="urn:microsoft.com/office/officeart/2018/2/layout/IconVerticalSolidList"/>
    <dgm:cxn modelId="{BCF9C345-883A-4772-A5EA-967B36B423D4}" srcId="{B85A0B23-D82E-444C-9F27-DE75B77C7D2E}" destId="{BBFC7925-A008-4E35-B270-B66785643EC9}" srcOrd="6" destOrd="0" parTransId="{A563254C-A63F-4A6A-BF72-A610C09E1AE0}" sibTransId="{E1A7888E-0AC5-4F8C-94B6-839175BC0699}"/>
    <dgm:cxn modelId="{4CD7286F-F28B-4BA7-A7F1-04262E2FB3BD}" type="presOf" srcId="{E980098C-9977-409A-9713-EAA27EDA1005}" destId="{D8ED8A3C-D724-43AC-8963-8F84DD3BB029}" srcOrd="0" destOrd="0" presId="urn:microsoft.com/office/officeart/2018/2/layout/IconVerticalSolidList"/>
    <dgm:cxn modelId="{0BD53A71-F67C-46B9-8188-8B94606CC468}" srcId="{B85A0B23-D82E-444C-9F27-DE75B77C7D2E}" destId="{D358A160-920D-4FED-8CE1-CA08801B90E1}" srcOrd="0" destOrd="0" parTransId="{00D7AAC4-AD5C-4D36-8357-CC20015B8213}" sibTransId="{4FA8B3B6-572C-4251-8DC8-8305B417F036}"/>
    <dgm:cxn modelId="{BCDBE658-6B77-4B39-B19C-612835256F3C}" srcId="{B85A0B23-D82E-444C-9F27-DE75B77C7D2E}" destId="{B1874BEC-38B2-4D75-AD69-8091E5F5C6B4}" srcOrd="2" destOrd="0" parTransId="{20A57226-4F06-4879-AAF9-60583D251C98}" sibTransId="{9BF6E7AA-64F3-4308-9FA2-8AF970389856}"/>
    <dgm:cxn modelId="{8354D07B-30F8-4C28-AB8D-9968707D7A04}" type="presOf" srcId="{B85A0B23-D82E-444C-9F27-DE75B77C7D2E}" destId="{CF3F6AFE-4927-4C8F-8702-A9F8C613C46C}" srcOrd="0" destOrd="0" presId="urn:microsoft.com/office/officeart/2018/2/layout/IconVerticalSolidList"/>
    <dgm:cxn modelId="{A1ADB6AF-B506-4A4E-AE11-5FF173A4D459}" type="presOf" srcId="{BBFC7925-A008-4E35-B270-B66785643EC9}" destId="{9E034ABA-A8A6-4429-AEA3-EFB0C506C281}" srcOrd="0" destOrd="0" presId="urn:microsoft.com/office/officeart/2018/2/layout/IconVerticalSolidList"/>
    <dgm:cxn modelId="{A6FF09CE-091D-4E0D-B763-5CC4C7AE5D38}" srcId="{B85A0B23-D82E-444C-9F27-DE75B77C7D2E}" destId="{C997E415-749F-4F5E-A241-82FC12B3581D}" srcOrd="1" destOrd="0" parTransId="{115BAB8A-0292-4963-935D-7AF04674EC02}" sibTransId="{D573433C-1FA6-431D-8955-4FD987CC6991}"/>
    <dgm:cxn modelId="{44C34CEB-9609-4113-AF00-14B16485A014}" srcId="{B85A0B23-D82E-444C-9F27-DE75B77C7D2E}" destId="{E980098C-9977-409A-9713-EAA27EDA1005}" srcOrd="5" destOrd="0" parTransId="{E4DB4EFD-975F-4453-8755-E21D3D4727AA}" sibTransId="{BEB7ECE8-2854-429F-9789-D949BCAFCE70}"/>
    <dgm:cxn modelId="{8AF3B8FB-706E-429D-84CB-17F1E9BDE76F}" type="presOf" srcId="{D358A160-920D-4FED-8CE1-CA08801B90E1}" destId="{461BAEA8-5714-4F53-A7B2-CFD81E76D223}" srcOrd="0" destOrd="0" presId="urn:microsoft.com/office/officeart/2018/2/layout/IconVerticalSolidList"/>
    <dgm:cxn modelId="{C5FB2EFE-483F-405A-97C0-F7F8C57A9927}" type="presOf" srcId="{74CD7897-E989-494C-B0E6-6287173072BC}" destId="{B0E244BE-55C0-4048-8B58-9E481C8E628D}" srcOrd="0" destOrd="0" presId="urn:microsoft.com/office/officeart/2018/2/layout/IconVerticalSolidList"/>
    <dgm:cxn modelId="{F9560310-CB3D-4021-A303-6E0DEB5E52CF}" type="presParOf" srcId="{CF3F6AFE-4927-4C8F-8702-A9F8C613C46C}" destId="{F5379459-4E92-4BA9-9CFB-74D803EF21F8}" srcOrd="0" destOrd="0" presId="urn:microsoft.com/office/officeart/2018/2/layout/IconVerticalSolidList"/>
    <dgm:cxn modelId="{CF909252-7D49-4139-BDD2-813C0BD7ED7F}" type="presParOf" srcId="{F5379459-4E92-4BA9-9CFB-74D803EF21F8}" destId="{512B23F3-4ACA-4EB6-9756-12DC79F254CF}" srcOrd="0" destOrd="0" presId="urn:microsoft.com/office/officeart/2018/2/layout/IconVerticalSolidList"/>
    <dgm:cxn modelId="{289C6BB3-93C4-4D41-971D-FAE740EB616B}" type="presParOf" srcId="{F5379459-4E92-4BA9-9CFB-74D803EF21F8}" destId="{73DADFF1-AABA-400F-A83D-738AADE1B2A3}" srcOrd="1" destOrd="0" presId="urn:microsoft.com/office/officeart/2018/2/layout/IconVerticalSolidList"/>
    <dgm:cxn modelId="{2556138B-84E6-482E-BB04-618301BAAA13}" type="presParOf" srcId="{F5379459-4E92-4BA9-9CFB-74D803EF21F8}" destId="{7419C4C7-064F-4B95-ABA5-D7423FE08998}" srcOrd="2" destOrd="0" presId="urn:microsoft.com/office/officeart/2018/2/layout/IconVerticalSolidList"/>
    <dgm:cxn modelId="{C6D7EEB6-8AB7-48C9-A97A-0DB4F1AFB64E}" type="presParOf" srcId="{F5379459-4E92-4BA9-9CFB-74D803EF21F8}" destId="{461BAEA8-5714-4F53-A7B2-CFD81E76D223}" srcOrd="3" destOrd="0" presId="urn:microsoft.com/office/officeart/2018/2/layout/IconVerticalSolidList"/>
    <dgm:cxn modelId="{30F6F059-9964-4B9A-8FCC-F178A1C8776D}" type="presParOf" srcId="{CF3F6AFE-4927-4C8F-8702-A9F8C613C46C}" destId="{E3463FE4-5A78-4456-8F85-F9C096475D0B}" srcOrd="1" destOrd="0" presId="urn:microsoft.com/office/officeart/2018/2/layout/IconVerticalSolidList"/>
    <dgm:cxn modelId="{F037E950-67D6-4AE1-8F4C-AA4EE609BBF2}" type="presParOf" srcId="{CF3F6AFE-4927-4C8F-8702-A9F8C613C46C}" destId="{A1DD554C-BDC4-4D83-92F4-DB1C3DF3D313}" srcOrd="2" destOrd="0" presId="urn:microsoft.com/office/officeart/2018/2/layout/IconVerticalSolidList"/>
    <dgm:cxn modelId="{ED484C11-8031-4290-B6EC-942E657D75AA}" type="presParOf" srcId="{A1DD554C-BDC4-4D83-92F4-DB1C3DF3D313}" destId="{700BD072-AE7D-4CB0-8264-2F43ED13AEA2}" srcOrd="0" destOrd="0" presId="urn:microsoft.com/office/officeart/2018/2/layout/IconVerticalSolidList"/>
    <dgm:cxn modelId="{848DD02E-AC66-484A-98E2-CCEF72015B32}" type="presParOf" srcId="{A1DD554C-BDC4-4D83-92F4-DB1C3DF3D313}" destId="{EDB589DF-5465-4114-9CC0-0DC33B390D0C}" srcOrd="1" destOrd="0" presId="urn:microsoft.com/office/officeart/2018/2/layout/IconVerticalSolidList"/>
    <dgm:cxn modelId="{3B1EB600-1468-4CB0-914A-0E0E4130C7AE}" type="presParOf" srcId="{A1DD554C-BDC4-4D83-92F4-DB1C3DF3D313}" destId="{D9318074-66B5-4756-B7B3-3137C2D67A7E}" srcOrd="2" destOrd="0" presId="urn:microsoft.com/office/officeart/2018/2/layout/IconVerticalSolidList"/>
    <dgm:cxn modelId="{5E57C597-2B2D-402A-9CD3-1D371BE0197A}" type="presParOf" srcId="{A1DD554C-BDC4-4D83-92F4-DB1C3DF3D313}" destId="{30286252-A8EF-4AFD-B602-BC0EF3E5F518}" srcOrd="3" destOrd="0" presId="urn:microsoft.com/office/officeart/2018/2/layout/IconVerticalSolidList"/>
    <dgm:cxn modelId="{E5D82803-C298-4475-A35C-94A71F4C0493}" type="presParOf" srcId="{CF3F6AFE-4927-4C8F-8702-A9F8C613C46C}" destId="{A7492257-3B24-45E7-A3F5-E94DC0370786}" srcOrd="3" destOrd="0" presId="urn:microsoft.com/office/officeart/2018/2/layout/IconVerticalSolidList"/>
    <dgm:cxn modelId="{4EEB6C2A-2149-4094-82C2-80648F639E27}" type="presParOf" srcId="{CF3F6AFE-4927-4C8F-8702-A9F8C613C46C}" destId="{A885E654-200C-4FA4-B163-070427DAF110}" srcOrd="4" destOrd="0" presId="urn:microsoft.com/office/officeart/2018/2/layout/IconVerticalSolidList"/>
    <dgm:cxn modelId="{93487408-53A3-48D6-9AF5-9BA1B33BE758}" type="presParOf" srcId="{A885E654-200C-4FA4-B163-070427DAF110}" destId="{AF62D658-BD69-4D16-9D2A-488203ED6C73}" srcOrd="0" destOrd="0" presId="urn:microsoft.com/office/officeart/2018/2/layout/IconVerticalSolidList"/>
    <dgm:cxn modelId="{E908552C-13DE-4C34-AB00-DAF883503769}" type="presParOf" srcId="{A885E654-200C-4FA4-B163-070427DAF110}" destId="{1F69D604-1163-4183-AA6F-3164DABCAEA9}" srcOrd="1" destOrd="0" presId="urn:microsoft.com/office/officeart/2018/2/layout/IconVerticalSolidList"/>
    <dgm:cxn modelId="{BC8027B2-23F6-4A83-8474-584BA6D3744E}" type="presParOf" srcId="{A885E654-200C-4FA4-B163-070427DAF110}" destId="{B0638EE6-C3D8-453D-8754-84DA22ECFD57}" srcOrd="2" destOrd="0" presId="urn:microsoft.com/office/officeart/2018/2/layout/IconVerticalSolidList"/>
    <dgm:cxn modelId="{BB3707A3-E546-45E8-BFAB-C1FD8683002F}" type="presParOf" srcId="{A885E654-200C-4FA4-B163-070427DAF110}" destId="{650FAA09-79AD-4C99-A5D2-C490EEFD6AD1}" srcOrd="3" destOrd="0" presId="urn:microsoft.com/office/officeart/2018/2/layout/IconVerticalSolidList"/>
    <dgm:cxn modelId="{083F2D20-64B3-42A1-8971-87360934BBB1}" type="presParOf" srcId="{CF3F6AFE-4927-4C8F-8702-A9F8C613C46C}" destId="{EC38594B-A256-4AA8-8D3B-3135D16417E8}" srcOrd="5" destOrd="0" presId="urn:microsoft.com/office/officeart/2018/2/layout/IconVerticalSolidList"/>
    <dgm:cxn modelId="{DA327152-04FE-4CE5-82AD-580654DCD8B1}" type="presParOf" srcId="{CF3F6AFE-4927-4C8F-8702-A9F8C613C46C}" destId="{D0111BCF-4865-473D-9D49-449814C5D261}" srcOrd="6" destOrd="0" presId="urn:microsoft.com/office/officeart/2018/2/layout/IconVerticalSolidList"/>
    <dgm:cxn modelId="{B2CF1320-FB3D-4CB5-8601-B64893315742}" type="presParOf" srcId="{D0111BCF-4865-473D-9D49-449814C5D261}" destId="{0AB1F4FA-D340-4070-8B1D-C69D1392E796}" srcOrd="0" destOrd="0" presId="urn:microsoft.com/office/officeart/2018/2/layout/IconVerticalSolidList"/>
    <dgm:cxn modelId="{DC4EF3C4-210A-4489-8AF6-2371CEBCF8EC}" type="presParOf" srcId="{D0111BCF-4865-473D-9D49-449814C5D261}" destId="{6B1D9620-0250-4600-9346-D9E194BB3278}" srcOrd="1" destOrd="0" presId="urn:microsoft.com/office/officeart/2018/2/layout/IconVerticalSolidList"/>
    <dgm:cxn modelId="{66EDB402-9689-40A7-A93B-2428B0085DA2}" type="presParOf" srcId="{D0111BCF-4865-473D-9D49-449814C5D261}" destId="{9E1E605B-5A28-4468-B0D9-50C976262C9A}" srcOrd="2" destOrd="0" presId="urn:microsoft.com/office/officeart/2018/2/layout/IconVerticalSolidList"/>
    <dgm:cxn modelId="{4EF5999E-C65D-45F2-A51E-A2CCDBABC70D}" type="presParOf" srcId="{D0111BCF-4865-473D-9D49-449814C5D261}" destId="{B0E244BE-55C0-4048-8B58-9E481C8E628D}" srcOrd="3" destOrd="0" presId="urn:microsoft.com/office/officeart/2018/2/layout/IconVerticalSolidList"/>
    <dgm:cxn modelId="{6CDDE833-A35F-4A4D-BA90-5BD6380EDE0F}" type="presParOf" srcId="{CF3F6AFE-4927-4C8F-8702-A9F8C613C46C}" destId="{9D7D89E1-FD8C-4E63-8687-667EBB6119E9}" srcOrd="7" destOrd="0" presId="urn:microsoft.com/office/officeart/2018/2/layout/IconVerticalSolidList"/>
    <dgm:cxn modelId="{98CB93CB-D3B1-4B71-BF6F-7CF7D8DEF075}" type="presParOf" srcId="{CF3F6AFE-4927-4C8F-8702-A9F8C613C46C}" destId="{F145AEB3-9A17-458D-9BD4-10F7AE645AFA}" srcOrd="8" destOrd="0" presId="urn:microsoft.com/office/officeart/2018/2/layout/IconVerticalSolidList"/>
    <dgm:cxn modelId="{B9989AE7-A700-4D7C-9744-4B7E5F5EA42F}" type="presParOf" srcId="{F145AEB3-9A17-458D-9BD4-10F7AE645AFA}" destId="{A44B25A8-BF0A-48CC-897E-32BD7A106747}" srcOrd="0" destOrd="0" presId="urn:microsoft.com/office/officeart/2018/2/layout/IconVerticalSolidList"/>
    <dgm:cxn modelId="{1660A240-2A2B-45BB-A979-22FA9B18BA4D}" type="presParOf" srcId="{F145AEB3-9A17-458D-9BD4-10F7AE645AFA}" destId="{CD294060-F2E0-438C-A305-BAF6918B7719}" srcOrd="1" destOrd="0" presId="urn:microsoft.com/office/officeart/2018/2/layout/IconVerticalSolidList"/>
    <dgm:cxn modelId="{DA78CD95-F754-4595-B55B-2F7E03CF7EC4}" type="presParOf" srcId="{F145AEB3-9A17-458D-9BD4-10F7AE645AFA}" destId="{9F27A367-CF85-4C3B-908F-517D8EACC916}" srcOrd="2" destOrd="0" presId="urn:microsoft.com/office/officeart/2018/2/layout/IconVerticalSolidList"/>
    <dgm:cxn modelId="{3838099A-44AE-4F09-B422-0C992FBC693F}" type="presParOf" srcId="{F145AEB3-9A17-458D-9BD4-10F7AE645AFA}" destId="{ABAD5662-9C5B-4924-BDBB-B66FC564954A}" srcOrd="3" destOrd="0" presId="urn:microsoft.com/office/officeart/2018/2/layout/IconVerticalSolidList"/>
    <dgm:cxn modelId="{998AA1E7-1123-4919-9C8E-D7F64A46B549}" type="presParOf" srcId="{CF3F6AFE-4927-4C8F-8702-A9F8C613C46C}" destId="{DFFE7A65-9987-4AEA-AECE-1E1EF917936B}" srcOrd="9" destOrd="0" presId="urn:microsoft.com/office/officeart/2018/2/layout/IconVerticalSolidList"/>
    <dgm:cxn modelId="{36FE3D9B-B0B2-407B-8861-468E19B9D717}" type="presParOf" srcId="{CF3F6AFE-4927-4C8F-8702-A9F8C613C46C}" destId="{DFCD086A-5B8B-44BE-97F9-C6C00596B88D}" srcOrd="10" destOrd="0" presId="urn:microsoft.com/office/officeart/2018/2/layout/IconVerticalSolidList"/>
    <dgm:cxn modelId="{2F117FBE-0B9F-42A1-841C-C743A77DB91A}" type="presParOf" srcId="{DFCD086A-5B8B-44BE-97F9-C6C00596B88D}" destId="{75CB3723-E624-40AE-BE13-92FA15F8CC22}" srcOrd="0" destOrd="0" presId="urn:microsoft.com/office/officeart/2018/2/layout/IconVerticalSolidList"/>
    <dgm:cxn modelId="{7D6AE516-BBE8-4856-B79E-61944CC983CB}" type="presParOf" srcId="{DFCD086A-5B8B-44BE-97F9-C6C00596B88D}" destId="{D6939E2C-380B-4D2C-BC32-F2600C0C49A7}" srcOrd="1" destOrd="0" presId="urn:microsoft.com/office/officeart/2018/2/layout/IconVerticalSolidList"/>
    <dgm:cxn modelId="{1E9E5943-77AD-4F58-958F-B804DBE8F75E}" type="presParOf" srcId="{DFCD086A-5B8B-44BE-97F9-C6C00596B88D}" destId="{26FEAE18-58E7-4796-B265-F69C2D2E550B}" srcOrd="2" destOrd="0" presId="urn:microsoft.com/office/officeart/2018/2/layout/IconVerticalSolidList"/>
    <dgm:cxn modelId="{891FC9BD-BFC9-445F-89D2-B004646637D5}" type="presParOf" srcId="{DFCD086A-5B8B-44BE-97F9-C6C00596B88D}" destId="{D8ED8A3C-D724-43AC-8963-8F84DD3BB029}" srcOrd="3" destOrd="0" presId="urn:microsoft.com/office/officeart/2018/2/layout/IconVerticalSolidList"/>
    <dgm:cxn modelId="{99059705-51F8-4994-9E90-4C784F313000}" type="presParOf" srcId="{CF3F6AFE-4927-4C8F-8702-A9F8C613C46C}" destId="{D6C6B566-991E-447B-B9F3-E779D13EC01B}" srcOrd="11" destOrd="0" presId="urn:microsoft.com/office/officeart/2018/2/layout/IconVerticalSolidList"/>
    <dgm:cxn modelId="{E8C36A9F-6FDD-4878-907D-D0CEE7C95E1B}" type="presParOf" srcId="{CF3F6AFE-4927-4C8F-8702-A9F8C613C46C}" destId="{9A930D43-D5D6-43DA-B44D-16EA90F90853}" srcOrd="12" destOrd="0" presId="urn:microsoft.com/office/officeart/2018/2/layout/IconVerticalSolidList"/>
    <dgm:cxn modelId="{96FF6840-CCA1-42B8-91F5-18A5740AB6A1}" type="presParOf" srcId="{9A930D43-D5D6-43DA-B44D-16EA90F90853}" destId="{DFF9BDA5-4AE6-4A25-AE31-08D73E51DF1A}" srcOrd="0" destOrd="0" presId="urn:microsoft.com/office/officeart/2018/2/layout/IconVerticalSolidList"/>
    <dgm:cxn modelId="{EC16B6B6-7BCA-4994-9B6E-5E920FE5827F}" type="presParOf" srcId="{9A930D43-D5D6-43DA-B44D-16EA90F90853}" destId="{4A0CD572-7D0E-4975-B530-E9396A2A1228}" srcOrd="1" destOrd="0" presId="urn:microsoft.com/office/officeart/2018/2/layout/IconVerticalSolidList"/>
    <dgm:cxn modelId="{35D43B45-A3C0-4A45-AA4A-3654C1536E4C}" type="presParOf" srcId="{9A930D43-D5D6-43DA-B44D-16EA90F90853}" destId="{43894151-553B-4E27-A265-379440EFC8A8}" srcOrd="2" destOrd="0" presId="urn:microsoft.com/office/officeart/2018/2/layout/IconVerticalSolidList"/>
    <dgm:cxn modelId="{37A10564-75CD-4168-A48F-D99B6A6D6952}" type="presParOf" srcId="{9A930D43-D5D6-43DA-B44D-16EA90F90853}" destId="{9E034ABA-A8A6-4429-AEA3-EFB0C506C28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4BF12-0E44-46E4-8F91-7B39A8D244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08F467-DF7D-4C15-BE3B-696E1792EDDE}">
      <dgm:prSet/>
      <dgm:spPr/>
      <dgm:t>
        <a:bodyPr/>
        <a:lstStyle/>
        <a:p>
          <a:r>
            <a:rPr lang="en-US" dirty="0"/>
            <a:t>If you need to change a shift or leave early, please see the nurse in charge, one of the ward sisters or an L.E.M</a:t>
          </a:r>
        </a:p>
      </dgm:t>
    </dgm:pt>
    <dgm:pt modelId="{7C6F9B08-294B-4CC9-B123-1C7B97243570}" type="parTrans" cxnId="{0B1464BB-A798-41F9-B4EC-B9D39545BA26}">
      <dgm:prSet/>
      <dgm:spPr/>
      <dgm:t>
        <a:bodyPr/>
        <a:lstStyle/>
        <a:p>
          <a:endParaRPr lang="en-US"/>
        </a:p>
      </dgm:t>
    </dgm:pt>
    <dgm:pt modelId="{6531E5DF-A47F-421F-B620-480D7975A9B7}" type="sibTrans" cxnId="{0B1464BB-A798-41F9-B4EC-B9D39545BA26}">
      <dgm:prSet/>
      <dgm:spPr/>
      <dgm:t>
        <a:bodyPr/>
        <a:lstStyle/>
        <a:p>
          <a:endParaRPr lang="en-US"/>
        </a:p>
      </dgm:t>
    </dgm:pt>
    <dgm:pt modelId="{6DA6E853-609A-4605-9290-4F44F2F49823}">
      <dgm:prSet/>
      <dgm:spPr/>
      <dgm:t>
        <a:bodyPr/>
        <a:lstStyle/>
        <a:p>
          <a:r>
            <a:rPr lang="en-US" dirty="0"/>
            <a:t>You are part of the Devonshire team whilst on placement and your contribution is valued</a:t>
          </a:r>
        </a:p>
      </dgm:t>
    </dgm:pt>
    <dgm:pt modelId="{1B847944-A093-4E50-B929-0DD00AE7279C}" type="parTrans" cxnId="{8769B0BC-BEC1-4F44-942F-6F719A2749B7}">
      <dgm:prSet/>
      <dgm:spPr/>
      <dgm:t>
        <a:bodyPr/>
        <a:lstStyle/>
        <a:p>
          <a:endParaRPr lang="en-US"/>
        </a:p>
      </dgm:t>
    </dgm:pt>
    <dgm:pt modelId="{A101D451-3EDF-4D46-BBB0-50F31B885756}" type="sibTrans" cxnId="{8769B0BC-BEC1-4F44-942F-6F719A2749B7}">
      <dgm:prSet/>
      <dgm:spPr/>
      <dgm:t>
        <a:bodyPr/>
        <a:lstStyle/>
        <a:p>
          <a:endParaRPr lang="en-US"/>
        </a:p>
      </dgm:t>
    </dgm:pt>
    <dgm:pt modelId="{8572F8C7-D6BA-4987-A54B-6C6AE68EC29A}">
      <dgm:prSet/>
      <dgm:spPr/>
      <dgm:t>
        <a:bodyPr/>
        <a:lstStyle/>
        <a:p>
          <a:pPr rtl="0"/>
          <a:r>
            <a:rPr lang="en-US" dirty="0"/>
            <a:t>Your L.E.M is Leanne Jones</a:t>
          </a:r>
          <a:r>
            <a:rPr lang="en-US" dirty="0">
              <a:latin typeface="Century Gothic"/>
            </a:rPr>
            <a:t>/ Yasmin Brocklehurst </a:t>
          </a:r>
          <a:endParaRPr lang="en-US" dirty="0"/>
        </a:p>
      </dgm:t>
    </dgm:pt>
    <dgm:pt modelId="{CD49B3AF-106C-453E-AE42-635B8831C9D1}" type="parTrans" cxnId="{B7336394-13DA-4769-8CA5-08F03474E1B9}">
      <dgm:prSet/>
      <dgm:spPr/>
      <dgm:t>
        <a:bodyPr/>
        <a:lstStyle/>
        <a:p>
          <a:endParaRPr lang="en-US"/>
        </a:p>
      </dgm:t>
    </dgm:pt>
    <dgm:pt modelId="{C6AF2EF0-66B9-4485-9B22-22C445D0F923}" type="sibTrans" cxnId="{B7336394-13DA-4769-8CA5-08F03474E1B9}">
      <dgm:prSet/>
      <dgm:spPr/>
      <dgm:t>
        <a:bodyPr/>
        <a:lstStyle/>
        <a:p>
          <a:endParaRPr lang="en-US"/>
        </a:p>
      </dgm:t>
    </dgm:pt>
    <dgm:pt modelId="{D2C9F7EA-2FBE-4F0E-ADC4-4A8A41B27555}" type="pres">
      <dgm:prSet presAssocID="{9D04BF12-0E44-46E4-8F91-7B39A8D24449}" presName="root" presStyleCnt="0">
        <dgm:presLayoutVars>
          <dgm:dir/>
          <dgm:resizeHandles val="exact"/>
        </dgm:presLayoutVars>
      </dgm:prSet>
      <dgm:spPr/>
    </dgm:pt>
    <dgm:pt modelId="{7F8876CF-223B-4E8D-904D-87FAA78E7DB1}" type="pres">
      <dgm:prSet presAssocID="{E408F467-DF7D-4C15-BE3B-696E1792EDDE}" presName="compNode" presStyleCnt="0"/>
      <dgm:spPr/>
    </dgm:pt>
    <dgm:pt modelId="{05AE7993-B348-4FC3-9371-510401223019}" type="pres">
      <dgm:prSet presAssocID="{E408F467-DF7D-4C15-BE3B-696E1792EDDE}" presName="bgRect" presStyleLbl="bgShp" presStyleIdx="0" presStyleCnt="3"/>
      <dgm:spPr/>
    </dgm:pt>
    <dgm:pt modelId="{34277159-7690-4F51-A58E-ABC3E4B59714}" type="pres">
      <dgm:prSet presAssocID="{E408F467-DF7D-4C15-BE3B-696E1792EDD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E635DE21-CEEE-4EBC-BE7D-A0ED55EE24F8}" type="pres">
      <dgm:prSet presAssocID="{E408F467-DF7D-4C15-BE3B-696E1792EDDE}" presName="spaceRect" presStyleCnt="0"/>
      <dgm:spPr/>
    </dgm:pt>
    <dgm:pt modelId="{00440451-3009-4D32-9AD2-98AC9AB51FEA}" type="pres">
      <dgm:prSet presAssocID="{E408F467-DF7D-4C15-BE3B-696E1792EDDE}" presName="parTx" presStyleLbl="revTx" presStyleIdx="0" presStyleCnt="3">
        <dgm:presLayoutVars>
          <dgm:chMax val="0"/>
          <dgm:chPref val="0"/>
        </dgm:presLayoutVars>
      </dgm:prSet>
      <dgm:spPr/>
    </dgm:pt>
    <dgm:pt modelId="{5C965004-2E08-4CF6-BD36-6118203E65D6}" type="pres">
      <dgm:prSet presAssocID="{6531E5DF-A47F-421F-B620-480D7975A9B7}" presName="sibTrans" presStyleCnt="0"/>
      <dgm:spPr/>
    </dgm:pt>
    <dgm:pt modelId="{6A4AFAB0-666A-4E27-AF43-31290025FE7E}" type="pres">
      <dgm:prSet presAssocID="{6DA6E853-609A-4605-9290-4F44F2F49823}" presName="compNode" presStyleCnt="0"/>
      <dgm:spPr/>
    </dgm:pt>
    <dgm:pt modelId="{24C57DE0-4318-4F42-8C21-C926E933C253}" type="pres">
      <dgm:prSet presAssocID="{6DA6E853-609A-4605-9290-4F44F2F49823}" presName="bgRect" presStyleLbl="bgShp" presStyleIdx="1" presStyleCnt="3"/>
      <dgm:spPr/>
    </dgm:pt>
    <dgm:pt modelId="{0EA456C5-B9FF-4C62-B193-0907FC2384C9}" type="pres">
      <dgm:prSet presAssocID="{6DA6E853-609A-4605-9290-4F44F2F498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C282FC57-94E8-42DA-A3CF-FCDDC2ABE02C}" type="pres">
      <dgm:prSet presAssocID="{6DA6E853-609A-4605-9290-4F44F2F49823}" presName="spaceRect" presStyleCnt="0"/>
      <dgm:spPr/>
    </dgm:pt>
    <dgm:pt modelId="{AB650726-D634-4479-9E60-DC6E8E820D33}" type="pres">
      <dgm:prSet presAssocID="{6DA6E853-609A-4605-9290-4F44F2F49823}" presName="parTx" presStyleLbl="revTx" presStyleIdx="1" presStyleCnt="3">
        <dgm:presLayoutVars>
          <dgm:chMax val="0"/>
          <dgm:chPref val="0"/>
        </dgm:presLayoutVars>
      </dgm:prSet>
      <dgm:spPr/>
    </dgm:pt>
    <dgm:pt modelId="{33A6F39E-85D3-4D96-8D1E-B9D0A5F9FFC2}" type="pres">
      <dgm:prSet presAssocID="{A101D451-3EDF-4D46-BBB0-50F31B885756}" presName="sibTrans" presStyleCnt="0"/>
      <dgm:spPr/>
    </dgm:pt>
    <dgm:pt modelId="{69FB4ED8-8DBB-4C4B-AB03-5029347304CB}" type="pres">
      <dgm:prSet presAssocID="{8572F8C7-D6BA-4987-A54B-6C6AE68EC29A}" presName="compNode" presStyleCnt="0"/>
      <dgm:spPr/>
    </dgm:pt>
    <dgm:pt modelId="{CC29F204-5957-4D6B-93E8-587CB59628A5}" type="pres">
      <dgm:prSet presAssocID="{8572F8C7-D6BA-4987-A54B-6C6AE68EC29A}" presName="bgRect" presStyleLbl="bgShp" presStyleIdx="2" presStyleCnt="3"/>
      <dgm:spPr/>
    </dgm:pt>
    <dgm:pt modelId="{CD8272DB-6F6D-41B4-AA14-F5DC0A5CA987}" type="pres">
      <dgm:prSet presAssocID="{8572F8C7-D6BA-4987-A54B-6C6AE68EC29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uzzle"/>
        </a:ext>
      </dgm:extLst>
    </dgm:pt>
    <dgm:pt modelId="{14266472-CACC-4962-8BAD-49E836BA0632}" type="pres">
      <dgm:prSet presAssocID="{8572F8C7-D6BA-4987-A54B-6C6AE68EC29A}" presName="spaceRect" presStyleCnt="0"/>
      <dgm:spPr/>
    </dgm:pt>
    <dgm:pt modelId="{64698415-00A3-48E0-AA11-0BF13D7B3624}" type="pres">
      <dgm:prSet presAssocID="{8572F8C7-D6BA-4987-A54B-6C6AE68EC29A}" presName="parTx" presStyleLbl="revTx" presStyleIdx="2" presStyleCnt="3">
        <dgm:presLayoutVars>
          <dgm:chMax val="0"/>
          <dgm:chPref val="0"/>
        </dgm:presLayoutVars>
      </dgm:prSet>
      <dgm:spPr/>
    </dgm:pt>
  </dgm:ptLst>
  <dgm:cxnLst>
    <dgm:cxn modelId="{3DE32C35-A5EE-4DA1-ACD3-92FB6F217AE9}" type="presOf" srcId="{9D04BF12-0E44-46E4-8F91-7B39A8D24449}" destId="{D2C9F7EA-2FBE-4F0E-ADC4-4A8A41B27555}" srcOrd="0" destOrd="0" presId="urn:microsoft.com/office/officeart/2018/2/layout/IconVerticalSolidList"/>
    <dgm:cxn modelId="{CC7BF16B-AA94-4106-9BDA-C1DB5D8457A9}" type="presOf" srcId="{8572F8C7-D6BA-4987-A54B-6C6AE68EC29A}" destId="{64698415-00A3-48E0-AA11-0BF13D7B3624}" srcOrd="0" destOrd="0" presId="urn:microsoft.com/office/officeart/2018/2/layout/IconVerticalSolidList"/>
    <dgm:cxn modelId="{5B045F4E-96B8-471A-84F6-0C22E02A64FA}" type="presOf" srcId="{6DA6E853-609A-4605-9290-4F44F2F49823}" destId="{AB650726-D634-4479-9E60-DC6E8E820D33}" srcOrd="0" destOrd="0" presId="urn:microsoft.com/office/officeart/2018/2/layout/IconVerticalSolidList"/>
    <dgm:cxn modelId="{B7336394-13DA-4769-8CA5-08F03474E1B9}" srcId="{9D04BF12-0E44-46E4-8F91-7B39A8D24449}" destId="{8572F8C7-D6BA-4987-A54B-6C6AE68EC29A}" srcOrd="2" destOrd="0" parTransId="{CD49B3AF-106C-453E-AE42-635B8831C9D1}" sibTransId="{C6AF2EF0-66B9-4485-9B22-22C445D0F923}"/>
    <dgm:cxn modelId="{3C6A0695-568D-40A7-9DA7-E034BE5F79E5}" type="presOf" srcId="{E408F467-DF7D-4C15-BE3B-696E1792EDDE}" destId="{00440451-3009-4D32-9AD2-98AC9AB51FEA}" srcOrd="0" destOrd="0" presId="urn:microsoft.com/office/officeart/2018/2/layout/IconVerticalSolidList"/>
    <dgm:cxn modelId="{0B1464BB-A798-41F9-B4EC-B9D39545BA26}" srcId="{9D04BF12-0E44-46E4-8F91-7B39A8D24449}" destId="{E408F467-DF7D-4C15-BE3B-696E1792EDDE}" srcOrd="0" destOrd="0" parTransId="{7C6F9B08-294B-4CC9-B123-1C7B97243570}" sibTransId="{6531E5DF-A47F-421F-B620-480D7975A9B7}"/>
    <dgm:cxn modelId="{8769B0BC-BEC1-4F44-942F-6F719A2749B7}" srcId="{9D04BF12-0E44-46E4-8F91-7B39A8D24449}" destId="{6DA6E853-609A-4605-9290-4F44F2F49823}" srcOrd="1" destOrd="0" parTransId="{1B847944-A093-4E50-B929-0DD00AE7279C}" sibTransId="{A101D451-3EDF-4D46-BBB0-50F31B885756}"/>
    <dgm:cxn modelId="{926BB0AB-B3A1-4B45-8B0B-C0BBEBD0C4F7}" type="presParOf" srcId="{D2C9F7EA-2FBE-4F0E-ADC4-4A8A41B27555}" destId="{7F8876CF-223B-4E8D-904D-87FAA78E7DB1}" srcOrd="0" destOrd="0" presId="urn:microsoft.com/office/officeart/2018/2/layout/IconVerticalSolidList"/>
    <dgm:cxn modelId="{99003E66-2EDF-48B3-B29F-079E89251CA2}" type="presParOf" srcId="{7F8876CF-223B-4E8D-904D-87FAA78E7DB1}" destId="{05AE7993-B348-4FC3-9371-510401223019}" srcOrd="0" destOrd="0" presId="urn:microsoft.com/office/officeart/2018/2/layout/IconVerticalSolidList"/>
    <dgm:cxn modelId="{5D73C867-F18C-4A04-963B-1E498C7FE539}" type="presParOf" srcId="{7F8876CF-223B-4E8D-904D-87FAA78E7DB1}" destId="{34277159-7690-4F51-A58E-ABC3E4B59714}" srcOrd="1" destOrd="0" presId="urn:microsoft.com/office/officeart/2018/2/layout/IconVerticalSolidList"/>
    <dgm:cxn modelId="{89DAD092-2E8B-487D-9207-911EB4446FF5}" type="presParOf" srcId="{7F8876CF-223B-4E8D-904D-87FAA78E7DB1}" destId="{E635DE21-CEEE-4EBC-BE7D-A0ED55EE24F8}" srcOrd="2" destOrd="0" presId="urn:microsoft.com/office/officeart/2018/2/layout/IconVerticalSolidList"/>
    <dgm:cxn modelId="{01CB9392-05E2-4018-B9EB-1A59E5547FAA}" type="presParOf" srcId="{7F8876CF-223B-4E8D-904D-87FAA78E7DB1}" destId="{00440451-3009-4D32-9AD2-98AC9AB51FEA}" srcOrd="3" destOrd="0" presId="urn:microsoft.com/office/officeart/2018/2/layout/IconVerticalSolidList"/>
    <dgm:cxn modelId="{6115DF8D-79A9-4022-A502-9C6B191F3601}" type="presParOf" srcId="{D2C9F7EA-2FBE-4F0E-ADC4-4A8A41B27555}" destId="{5C965004-2E08-4CF6-BD36-6118203E65D6}" srcOrd="1" destOrd="0" presId="urn:microsoft.com/office/officeart/2018/2/layout/IconVerticalSolidList"/>
    <dgm:cxn modelId="{026F4454-A4A5-49AC-88A3-4BE89D278628}" type="presParOf" srcId="{D2C9F7EA-2FBE-4F0E-ADC4-4A8A41B27555}" destId="{6A4AFAB0-666A-4E27-AF43-31290025FE7E}" srcOrd="2" destOrd="0" presId="urn:microsoft.com/office/officeart/2018/2/layout/IconVerticalSolidList"/>
    <dgm:cxn modelId="{68413254-C0B1-43F7-9636-13DF94438799}" type="presParOf" srcId="{6A4AFAB0-666A-4E27-AF43-31290025FE7E}" destId="{24C57DE0-4318-4F42-8C21-C926E933C253}" srcOrd="0" destOrd="0" presId="urn:microsoft.com/office/officeart/2018/2/layout/IconVerticalSolidList"/>
    <dgm:cxn modelId="{DC810317-EE7F-49C9-A5B6-838A0E721287}" type="presParOf" srcId="{6A4AFAB0-666A-4E27-AF43-31290025FE7E}" destId="{0EA456C5-B9FF-4C62-B193-0907FC2384C9}" srcOrd="1" destOrd="0" presId="urn:microsoft.com/office/officeart/2018/2/layout/IconVerticalSolidList"/>
    <dgm:cxn modelId="{773A4359-BF82-4689-A8A1-B2CC2EE7848B}" type="presParOf" srcId="{6A4AFAB0-666A-4E27-AF43-31290025FE7E}" destId="{C282FC57-94E8-42DA-A3CF-FCDDC2ABE02C}" srcOrd="2" destOrd="0" presId="urn:microsoft.com/office/officeart/2018/2/layout/IconVerticalSolidList"/>
    <dgm:cxn modelId="{EF6DFD07-470C-4EB2-B033-0F78791D2FA8}" type="presParOf" srcId="{6A4AFAB0-666A-4E27-AF43-31290025FE7E}" destId="{AB650726-D634-4479-9E60-DC6E8E820D33}" srcOrd="3" destOrd="0" presId="urn:microsoft.com/office/officeart/2018/2/layout/IconVerticalSolidList"/>
    <dgm:cxn modelId="{ADCB6714-6DEB-4669-BD99-C862319E42AD}" type="presParOf" srcId="{D2C9F7EA-2FBE-4F0E-ADC4-4A8A41B27555}" destId="{33A6F39E-85D3-4D96-8D1E-B9D0A5F9FFC2}" srcOrd="3" destOrd="0" presId="urn:microsoft.com/office/officeart/2018/2/layout/IconVerticalSolidList"/>
    <dgm:cxn modelId="{1E28F2C2-A4DF-43BC-BE09-70EF3C232650}" type="presParOf" srcId="{D2C9F7EA-2FBE-4F0E-ADC4-4A8A41B27555}" destId="{69FB4ED8-8DBB-4C4B-AB03-5029347304CB}" srcOrd="4" destOrd="0" presId="urn:microsoft.com/office/officeart/2018/2/layout/IconVerticalSolidList"/>
    <dgm:cxn modelId="{E73742D5-9C06-4A83-8FD5-AC1183F05C8E}" type="presParOf" srcId="{69FB4ED8-8DBB-4C4B-AB03-5029347304CB}" destId="{CC29F204-5957-4D6B-93E8-587CB59628A5}" srcOrd="0" destOrd="0" presId="urn:microsoft.com/office/officeart/2018/2/layout/IconVerticalSolidList"/>
    <dgm:cxn modelId="{E4EB4B41-9B12-4528-A8E2-5AE2F217A23B}" type="presParOf" srcId="{69FB4ED8-8DBB-4C4B-AB03-5029347304CB}" destId="{CD8272DB-6F6D-41B4-AA14-F5DC0A5CA987}" srcOrd="1" destOrd="0" presId="urn:microsoft.com/office/officeart/2018/2/layout/IconVerticalSolidList"/>
    <dgm:cxn modelId="{61C35706-9668-44A6-ACA1-FF2A3865BAF6}" type="presParOf" srcId="{69FB4ED8-8DBB-4C4B-AB03-5029347304CB}" destId="{14266472-CACC-4962-8BAD-49E836BA0632}" srcOrd="2" destOrd="0" presId="urn:microsoft.com/office/officeart/2018/2/layout/IconVerticalSolidList"/>
    <dgm:cxn modelId="{0C537555-0CCC-4CEE-8B72-26D8CDBB859C}" type="presParOf" srcId="{69FB4ED8-8DBB-4C4B-AB03-5029347304CB}" destId="{64698415-00A3-48E0-AA11-0BF13D7B362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ACE923-FC9D-4DF5-97BE-823670E1074C}" type="doc">
      <dgm:prSet loTypeId="urn:microsoft.com/office/officeart/2005/8/layout/cycle3" loCatId="cycle" qsTypeId="urn:microsoft.com/office/officeart/2005/8/quickstyle/simple1" qsCatId="simple" csTypeId="urn:microsoft.com/office/officeart/2005/8/colors/colorful1" csCatId="colorful"/>
      <dgm:spPr/>
      <dgm:t>
        <a:bodyPr/>
        <a:lstStyle/>
        <a:p>
          <a:endParaRPr lang="en-US"/>
        </a:p>
      </dgm:t>
    </dgm:pt>
    <dgm:pt modelId="{21758233-094D-46DD-A19E-36E1A452950C}">
      <dgm:prSet/>
      <dgm:spPr/>
      <dgm:t>
        <a:bodyPr/>
        <a:lstStyle/>
        <a:p>
          <a:r>
            <a:rPr lang="en-US"/>
            <a:t>CBD- Catheter bag drainage/ common bile duct</a:t>
          </a:r>
        </a:p>
      </dgm:t>
    </dgm:pt>
    <dgm:pt modelId="{64CCC580-FD6E-4D59-841A-EF7A43706E88}" type="parTrans" cxnId="{EB55AE12-D932-4E58-8071-7D2800ECEECB}">
      <dgm:prSet/>
      <dgm:spPr/>
      <dgm:t>
        <a:bodyPr/>
        <a:lstStyle/>
        <a:p>
          <a:endParaRPr lang="en-US"/>
        </a:p>
      </dgm:t>
    </dgm:pt>
    <dgm:pt modelId="{57F77221-37B4-44D7-83B1-0FAAAEDAD428}" type="sibTrans" cxnId="{EB55AE12-D932-4E58-8071-7D2800ECEECB}">
      <dgm:prSet/>
      <dgm:spPr/>
      <dgm:t>
        <a:bodyPr/>
        <a:lstStyle/>
        <a:p>
          <a:endParaRPr lang="en-US"/>
        </a:p>
      </dgm:t>
    </dgm:pt>
    <dgm:pt modelId="{716E4E62-E09B-4F4E-A48C-AD37EE183BCA}">
      <dgm:prSet/>
      <dgm:spPr/>
      <dgm:t>
        <a:bodyPr/>
        <a:lstStyle/>
        <a:p>
          <a:r>
            <a:rPr lang="en-US"/>
            <a:t>E&amp;D- Eating and drinking</a:t>
          </a:r>
        </a:p>
      </dgm:t>
    </dgm:pt>
    <dgm:pt modelId="{B3F2E40B-D3A7-4E86-B75D-AB27ABC78257}" type="parTrans" cxnId="{C1FBD3E1-260A-4540-ACF8-24F836D27003}">
      <dgm:prSet/>
      <dgm:spPr/>
      <dgm:t>
        <a:bodyPr/>
        <a:lstStyle/>
        <a:p>
          <a:endParaRPr lang="en-US"/>
        </a:p>
      </dgm:t>
    </dgm:pt>
    <dgm:pt modelId="{4CF7DE46-343C-4E10-84C2-32E4656D5E60}" type="sibTrans" cxnId="{C1FBD3E1-260A-4540-ACF8-24F836D27003}">
      <dgm:prSet/>
      <dgm:spPr/>
      <dgm:t>
        <a:bodyPr/>
        <a:lstStyle/>
        <a:p>
          <a:endParaRPr lang="en-US"/>
        </a:p>
      </dgm:t>
    </dgm:pt>
    <dgm:pt modelId="{FFBDCD8E-9E01-458A-AB96-0206FD58082E}">
      <dgm:prSet/>
      <dgm:spPr/>
      <dgm:t>
        <a:bodyPr/>
        <a:lstStyle/>
        <a:p>
          <a:r>
            <a:rPr lang="en-US"/>
            <a:t>NBM- Nil by mouth</a:t>
          </a:r>
        </a:p>
      </dgm:t>
    </dgm:pt>
    <dgm:pt modelId="{E9A30234-E940-4E64-BDEA-27E89897D061}" type="parTrans" cxnId="{26E333DE-A2B1-409B-8A36-45C0158AEC51}">
      <dgm:prSet/>
      <dgm:spPr/>
      <dgm:t>
        <a:bodyPr/>
        <a:lstStyle/>
        <a:p>
          <a:endParaRPr lang="en-US"/>
        </a:p>
      </dgm:t>
    </dgm:pt>
    <dgm:pt modelId="{668E0420-0AE0-4046-B6A8-8E7FAD144503}" type="sibTrans" cxnId="{26E333DE-A2B1-409B-8A36-45C0158AEC51}">
      <dgm:prSet/>
      <dgm:spPr/>
      <dgm:t>
        <a:bodyPr/>
        <a:lstStyle/>
        <a:p>
          <a:endParaRPr lang="en-US"/>
        </a:p>
      </dgm:t>
    </dgm:pt>
    <dgm:pt modelId="{8DC52459-580A-47CB-A9E8-0CAC27FB3944}">
      <dgm:prSet/>
      <dgm:spPr/>
      <dgm:t>
        <a:bodyPr/>
        <a:lstStyle/>
        <a:p>
          <a:r>
            <a:rPr lang="en-US"/>
            <a:t>O.T- Occupational therapy</a:t>
          </a:r>
        </a:p>
      </dgm:t>
    </dgm:pt>
    <dgm:pt modelId="{1609D8BD-6694-4F75-B9E8-90BE2AEE9752}" type="parTrans" cxnId="{1635A65C-183E-4C06-AB2A-F918305DDC2F}">
      <dgm:prSet/>
      <dgm:spPr/>
      <dgm:t>
        <a:bodyPr/>
        <a:lstStyle/>
        <a:p>
          <a:endParaRPr lang="en-US"/>
        </a:p>
      </dgm:t>
    </dgm:pt>
    <dgm:pt modelId="{9FC1F1C8-86BD-4B2B-8683-161E64768E32}" type="sibTrans" cxnId="{1635A65C-183E-4C06-AB2A-F918305DDC2F}">
      <dgm:prSet/>
      <dgm:spPr/>
      <dgm:t>
        <a:bodyPr/>
        <a:lstStyle/>
        <a:p>
          <a:endParaRPr lang="en-US"/>
        </a:p>
      </dgm:t>
    </dgm:pt>
    <dgm:pt modelId="{6203356C-4C9C-4330-8F36-06BF0D6B3D31}">
      <dgm:prSet/>
      <dgm:spPr/>
      <dgm:t>
        <a:bodyPr/>
        <a:lstStyle/>
        <a:p>
          <a:r>
            <a:rPr lang="en-US"/>
            <a:t>P.T- Physiotherapy</a:t>
          </a:r>
        </a:p>
      </dgm:t>
    </dgm:pt>
    <dgm:pt modelId="{91AE57BC-F56C-4D03-9800-BC10F5E9B1B6}" type="parTrans" cxnId="{CFBA78DD-4485-4F68-AFEB-F454D1BAD633}">
      <dgm:prSet/>
      <dgm:spPr/>
      <dgm:t>
        <a:bodyPr/>
        <a:lstStyle/>
        <a:p>
          <a:endParaRPr lang="en-US"/>
        </a:p>
      </dgm:t>
    </dgm:pt>
    <dgm:pt modelId="{E677007B-5895-4312-9BB6-F2BC73C28EA0}" type="sibTrans" cxnId="{CFBA78DD-4485-4F68-AFEB-F454D1BAD633}">
      <dgm:prSet/>
      <dgm:spPr/>
      <dgm:t>
        <a:bodyPr/>
        <a:lstStyle/>
        <a:p>
          <a:endParaRPr lang="en-US"/>
        </a:p>
      </dgm:t>
    </dgm:pt>
    <dgm:pt modelId="{B5EC017F-1591-4B71-B038-8072A566B911}">
      <dgm:prSet/>
      <dgm:spPr/>
      <dgm:t>
        <a:bodyPr/>
        <a:lstStyle/>
        <a:p>
          <a:r>
            <a:rPr lang="en-US"/>
            <a:t>CA- Cancer</a:t>
          </a:r>
        </a:p>
      </dgm:t>
    </dgm:pt>
    <dgm:pt modelId="{0F389F54-B60B-4B44-8B14-27FEF8DDEDD0}" type="parTrans" cxnId="{E87E618E-090B-4F66-BA59-4CF20A6B4AC9}">
      <dgm:prSet/>
      <dgm:spPr/>
      <dgm:t>
        <a:bodyPr/>
        <a:lstStyle/>
        <a:p>
          <a:endParaRPr lang="en-US"/>
        </a:p>
      </dgm:t>
    </dgm:pt>
    <dgm:pt modelId="{DC98B3FF-5F2D-4058-8F4F-62495E03BC3E}" type="sibTrans" cxnId="{E87E618E-090B-4F66-BA59-4CF20A6B4AC9}">
      <dgm:prSet/>
      <dgm:spPr/>
      <dgm:t>
        <a:bodyPr/>
        <a:lstStyle/>
        <a:p>
          <a:endParaRPr lang="en-US"/>
        </a:p>
      </dgm:t>
    </dgm:pt>
    <dgm:pt modelId="{9031D3EA-4AA5-46C7-A8EC-63F6A847B0FC}">
      <dgm:prSet/>
      <dgm:spPr/>
      <dgm:t>
        <a:bodyPr/>
        <a:lstStyle/>
        <a:p>
          <a:r>
            <a:rPr lang="en-US"/>
            <a:t>O2- Oxygen</a:t>
          </a:r>
        </a:p>
      </dgm:t>
    </dgm:pt>
    <dgm:pt modelId="{89CB99E5-CDFC-4D8E-B91A-C2A0AD0A838B}" type="parTrans" cxnId="{1D5F7769-00F3-470D-89DA-DDCC37CBBBBC}">
      <dgm:prSet/>
      <dgm:spPr/>
      <dgm:t>
        <a:bodyPr/>
        <a:lstStyle/>
        <a:p>
          <a:endParaRPr lang="en-US"/>
        </a:p>
      </dgm:t>
    </dgm:pt>
    <dgm:pt modelId="{E8191441-E27C-4D9B-B295-780C2A07F8F1}" type="sibTrans" cxnId="{1D5F7769-00F3-470D-89DA-DDCC37CBBBBC}">
      <dgm:prSet/>
      <dgm:spPr/>
      <dgm:t>
        <a:bodyPr/>
        <a:lstStyle/>
        <a:p>
          <a:endParaRPr lang="en-US"/>
        </a:p>
      </dgm:t>
    </dgm:pt>
    <dgm:pt modelId="{7F80C7BA-EC54-4241-B782-926ECD04A67F}">
      <dgm:prSet/>
      <dgm:spPr/>
      <dgm:t>
        <a:bodyPr/>
        <a:lstStyle/>
        <a:p>
          <a:r>
            <a:rPr lang="en-US"/>
            <a:t>D/C- Discharge</a:t>
          </a:r>
        </a:p>
      </dgm:t>
    </dgm:pt>
    <dgm:pt modelId="{D165E155-831B-41FB-A466-D703FB98E0AD}" type="parTrans" cxnId="{C4AFD747-8197-4CE3-B8D7-573E3E8D9169}">
      <dgm:prSet/>
      <dgm:spPr/>
      <dgm:t>
        <a:bodyPr/>
        <a:lstStyle/>
        <a:p>
          <a:endParaRPr lang="en-US"/>
        </a:p>
      </dgm:t>
    </dgm:pt>
    <dgm:pt modelId="{B0A589E5-25F3-426E-9419-A4599EC8E1BA}" type="sibTrans" cxnId="{C4AFD747-8197-4CE3-B8D7-573E3E8D9169}">
      <dgm:prSet/>
      <dgm:spPr/>
      <dgm:t>
        <a:bodyPr/>
        <a:lstStyle/>
        <a:p>
          <a:endParaRPr lang="en-US"/>
        </a:p>
      </dgm:t>
    </dgm:pt>
    <dgm:pt modelId="{4E7FEF23-ED04-48B9-A121-EA93584E36DA}">
      <dgm:prSet/>
      <dgm:spPr/>
      <dgm:t>
        <a:bodyPr/>
        <a:lstStyle/>
        <a:p>
          <a:r>
            <a:rPr lang="en-US"/>
            <a:t>CCOT- Critical care outreach team</a:t>
          </a:r>
        </a:p>
      </dgm:t>
    </dgm:pt>
    <dgm:pt modelId="{F3FD2C04-7438-46FF-98A5-92C720D4525F}" type="parTrans" cxnId="{05EA7C22-2C3F-41EF-98D5-CE682E2E51B1}">
      <dgm:prSet/>
      <dgm:spPr/>
      <dgm:t>
        <a:bodyPr/>
        <a:lstStyle/>
        <a:p>
          <a:endParaRPr lang="en-US"/>
        </a:p>
      </dgm:t>
    </dgm:pt>
    <dgm:pt modelId="{63E96E9C-DA48-4075-A469-7CCE7F5805E9}" type="sibTrans" cxnId="{05EA7C22-2C3F-41EF-98D5-CE682E2E51B1}">
      <dgm:prSet/>
      <dgm:spPr/>
      <dgm:t>
        <a:bodyPr/>
        <a:lstStyle/>
        <a:p>
          <a:endParaRPr lang="en-US"/>
        </a:p>
      </dgm:t>
    </dgm:pt>
    <dgm:pt modelId="{A6C5A3B7-B938-43FF-99A8-FE6E7A9BBE11}">
      <dgm:prSet/>
      <dgm:spPr/>
      <dgm:t>
        <a:bodyPr/>
        <a:lstStyle/>
        <a:p>
          <a:r>
            <a:rPr lang="en-US"/>
            <a:t>ITU- Intensive care unit</a:t>
          </a:r>
        </a:p>
      </dgm:t>
    </dgm:pt>
    <dgm:pt modelId="{42C9BD12-AF65-4B3D-8102-04D7819DF967}" type="parTrans" cxnId="{0648AF1E-01FA-4C40-A3B4-7477FB4834F2}">
      <dgm:prSet/>
      <dgm:spPr/>
      <dgm:t>
        <a:bodyPr/>
        <a:lstStyle/>
        <a:p>
          <a:endParaRPr lang="en-US"/>
        </a:p>
      </dgm:t>
    </dgm:pt>
    <dgm:pt modelId="{23E8B1AB-CF3B-4794-BACC-71386CD9F0D7}" type="sibTrans" cxnId="{0648AF1E-01FA-4C40-A3B4-7477FB4834F2}">
      <dgm:prSet/>
      <dgm:spPr/>
      <dgm:t>
        <a:bodyPr/>
        <a:lstStyle/>
        <a:p>
          <a:endParaRPr lang="en-US"/>
        </a:p>
      </dgm:t>
    </dgm:pt>
    <dgm:pt modelId="{6052B4AD-D6D9-4411-BB29-1A284B9C9E02}" type="pres">
      <dgm:prSet presAssocID="{3BACE923-FC9D-4DF5-97BE-823670E1074C}" presName="Name0" presStyleCnt="0">
        <dgm:presLayoutVars>
          <dgm:dir/>
          <dgm:resizeHandles val="exact"/>
        </dgm:presLayoutVars>
      </dgm:prSet>
      <dgm:spPr/>
    </dgm:pt>
    <dgm:pt modelId="{18370A7B-4C96-4392-B76A-35A495D8232E}" type="pres">
      <dgm:prSet presAssocID="{3BACE923-FC9D-4DF5-97BE-823670E1074C}" presName="cycle" presStyleCnt="0"/>
      <dgm:spPr/>
    </dgm:pt>
    <dgm:pt modelId="{FEAEBB3C-1A89-41B8-8B28-C1F83C12FB6B}" type="pres">
      <dgm:prSet presAssocID="{21758233-094D-46DD-A19E-36E1A452950C}" presName="nodeFirstNode" presStyleLbl="node1" presStyleIdx="0" presStyleCnt="10">
        <dgm:presLayoutVars>
          <dgm:bulletEnabled val="1"/>
        </dgm:presLayoutVars>
      </dgm:prSet>
      <dgm:spPr/>
    </dgm:pt>
    <dgm:pt modelId="{98A83F3D-B2D9-4117-AA44-7D63885D2A77}" type="pres">
      <dgm:prSet presAssocID="{57F77221-37B4-44D7-83B1-0FAAAEDAD428}" presName="sibTransFirstNode" presStyleLbl="bgShp" presStyleIdx="0" presStyleCnt="1"/>
      <dgm:spPr/>
    </dgm:pt>
    <dgm:pt modelId="{B0FEC847-8738-44EA-88C6-69A284B52546}" type="pres">
      <dgm:prSet presAssocID="{716E4E62-E09B-4F4E-A48C-AD37EE183BCA}" presName="nodeFollowingNodes" presStyleLbl="node1" presStyleIdx="1" presStyleCnt="10">
        <dgm:presLayoutVars>
          <dgm:bulletEnabled val="1"/>
        </dgm:presLayoutVars>
      </dgm:prSet>
      <dgm:spPr/>
    </dgm:pt>
    <dgm:pt modelId="{A9326A1C-D44D-4B4D-8967-6F348D302317}" type="pres">
      <dgm:prSet presAssocID="{FFBDCD8E-9E01-458A-AB96-0206FD58082E}" presName="nodeFollowingNodes" presStyleLbl="node1" presStyleIdx="2" presStyleCnt="10">
        <dgm:presLayoutVars>
          <dgm:bulletEnabled val="1"/>
        </dgm:presLayoutVars>
      </dgm:prSet>
      <dgm:spPr/>
    </dgm:pt>
    <dgm:pt modelId="{B6F55162-BF5B-4151-AFA6-F714189C7464}" type="pres">
      <dgm:prSet presAssocID="{8DC52459-580A-47CB-A9E8-0CAC27FB3944}" presName="nodeFollowingNodes" presStyleLbl="node1" presStyleIdx="3" presStyleCnt="10">
        <dgm:presLayoutVars>
          <dgm:bulletEnabled val="1"/>
        </dgm:presLayoutVars>
      </dgm:prSet>
      <dgm:spPr/>
    </dgm:pt>
    <dgm:pt modelId="{C2EA886F-EF6F-444D-887E-845B140E5483}" type="pres">
      <dgm:prSet presAssocID="{6203356C-4C9C-4330-8F36-06BF0D6B3D31}" presName="nodeFollowingNodes" presStyleLbl="node1" presStyleIdx="4" presStyleCnt="10">
        <dgm:presLayoutVars>
          <dgm:bulletEnabled val="1"/>
        </dgm:presLayoutVars>
      </dgm:prSet>
      <dgm:spPr/>
    </dgm:pt>
    <dgm:pt modelId="{F5A760A5-A88A-43C5-B81C-9A9AF52A070A}" type="pres">
      <dgm:prSet presAssocID="{B5EC017F-1591-4B71-B038-8072A566B911}" presName="nodeFollowingNodes" presStyleLbl="node1" presStyleIdx="5" presStyleCnt="10">
        <dgm:presLayoutVars>
          <dgm:bulletEnabled val="1"/>
        </dgm:presLayoutVars>
      </dgm:prSet>
      <dgm:spPr/>
    </dgm:pt>
    <dgm:pt modelId="{797A3997-0425-4E27-98BC-6BF26528B420}" type="pres">
      <dgm:prSet presAssocID="{9031D3EA-4AA5-46C7-A8EC-63F6A847B0FC}" presName="nodeFollowingNodes" presStyleLbl="node1" presStyleIdx="6" presStyleCnt="10">
        <dgm:presLayoutVars>
          <dgm:bulletEnabled val="1"/>
        </dgm:presLayoutVars>
      </dgm:prSet>
      <dgm:spPr/>
    </dgm:pt>
    <dgm:pt modelId="{F871370A-085C-412F-861D-4E8D370CBEF5}" type="pres">
      <dgm:prSet presAssocID="{7F80C7BA-EC54-4241-B782-926ECD04A67F}" presName="nodeFollowingNodes" presStyleLbl="node1" presStyleIdx="7" presStyleCnt="10">
        <dgm:presLayoutVars>
          <dgm:bulletEnabled val="1"/>
        </dgm:presLayoutVars>
      </dgm:prSet>
      <dgm:spPr/>
    </dgm:pt>
    <dgm:pt modelId="{04093C0B-D0ED-4919-9C72-19A51D525BE4}" type="pres">
      <dgm:prSet presAssocID="{4E7FEF23-ED04-48B9-A121-EA93584E36DA}" presName="nodeFollowingNodes" presStyleLbl="node1" presStyleIdx="8" presStyleCnt="10">
        <dgm:presLayoutVars>
          <dgm:bulletEnabled val="1"/>
        </dgm:presLayoutVars>
      </dgm:prSet>
      <dgm:spPr/>
    </dgm:pt>
    <dgm:pt modelId="{3121FE6D-71A5-49F4-A000-9CE5A86E9CC1}" type="pres">
      <dgm:prSet presAssocID="{A6C5A3B7-B938-43FF-99A8-FE6E7A9BBE11}" presName="nodeFollowingNodes" presStyleLbl="node1" presStyleIdx="9" presStyleCnt="10">
        <dgm:presLayoutVars>
          <dgm:bulletEnabled val="1"/>
        </dgm:presLayoutVars>
      </dgm:prSet>
      <dgm:spPr/>
    </dgm:pt>
  </dgm:ptLst>
  <dgm:cxnLst>
    <dgm:cxn modelId="{60204906-DC97-4F92-B67E-8EA93DA75AB4}" type="presOf" srcId="{FFBDCD8E-9E01-458A-AB96-0206FD58082E}" destId="{A9326A1C-D44D-4B4D-8967-6F348D302317}" srcOrd="0" destOrd="0" presId="urn:microsoft.com/office/officeart/2005/8/layout/cycle3"/>
    <dgm:cxn modelId="{46A2E808-8E70-4290-8C4D-10528BAE3CB6}" type="presOf" srcId="{A6C5A3B7-B938-43FF-99A8-FE6E7A9BBE11}" destId="{3121FE6D-71A5-49F4-A000-9CE5A86E9CC1}" srcOrd="0" destOrd="0" presId="urn:microsoft.com/office/officeart/2005/8/layout/cycle3"/>
    <dgm:cxn modelId="{27B2260A-0E2F-40AE-BE43-47822F41A2F3}" type="presOf" srcId="{716E4E62-E09B-4F4E-A48C-AD37EE183BCA}" destId="{B0FEC847-8738-44EA-88C6-69A284B52546}" srcOrd="0" destOrd="0" presId="urn:microsoft.com/office/officeart/2005/8/layout/cycle3"/>
    <dgm:cxn modelId="{EB55AE12-D932-4E58-8071-7D2800ECEECB}" srcId="{3BACE923-FC9D-4DF5-97BE-823670E1074C}" destId="{21758233-094D-46DD-A19E-36E1A452950C}" srcOrd="0" destOrd="0" parTransId="{64CCC580-FD6E-4D59-841A-EF7A43706E88}" sibTransId="{57F77221-37B4-44D7-83B1-0FAAAEDAD428}"/>
    <dgm:cxn modelId="{0648AF1E-01FA-4C40-A3B4-7477FB4834F2}" srcId="{3BACE923-FC9D-4DF5-97BE-823670E1074C}" destId="{A6C5A3B7-B938-43FF-99A8-FE6E7A9BBE11}" srcOrd="9" destOrd="0" parTransId="{42C9BD12-AF65-4B3D-8102-04D7819DF967}" sibTransId="{23E8B1AB-CF3B-4794-BACC-71386CD9F0D7}"/>
    <dgm:cxn modelId="{05EA7C22-2C3F-41EF-98D5-CE682E2E51B1}" srcId="{3BACE923-FC9D-4DF5-97BE-823670E1074C}" destId="{4E7FEF23-ED04-48B9-A121-EA93584E36DA}" srcOrd="8" destOrd="0" parTransId="{F3FD2C04-7438-46FF-98A5-92C720D4525F}" sibTransId="{63E96E9C-DA48-4075-A469-7CCE7F5805E9}"/>
    <dgm:cxn modelId="{DC375725-B4D3-452E-B374-8BD963BD7BC2}" type="presOf" srcId="{21758233-094D-46DD-A19E-36E1A452950C}" destId="{FEAEBB3C-1A89-41B8-8B28-C1F83C12FB6B}" srcOrd="0" destOrd="0" presId="urn:microsoft.com/office/officeart/2005/8/layout/cycle3"/>
    <dgm:cxn modelId="{8174F925-46D1-4D7F-B988-3BA74F18B21D}" type="presOf" srcId="{6203356C-4C9C-4330-8F36-06BF0D6B3D31}" destId="{C2EA886F-EF6F-444D-887E-845B140E5483}" srcOrd="0" destOrd="0" presId="urn:microsoft.com/office/officeart/2005/8/layout/cycle3"/>
    <dgm:cxn modelId="{F5F99A35-2223-42AB-9E65-2DC1AEF7094B}" type="presOf" srcId="{57F77221-37B4-44D7-83B1-0FAAAEDAD428}" destId="{98A83F3D-B2D9-4117-AA44-7D63885D2A77}" srcOrd="0" destOrd="0" presId="urn:microsoft.com/office/officeart/2005/8/layout/cycle3"/>
    <dgm:cxn modelId="{1635A65C-183E-4C06-AB2A-F918305DDC2F}" srcId="{3BACE923-FC9D-4DF5-97BE-823670E1074C}" destId="{8DC52459-580A-47CB-A9E8-0CAC27FB3944}" srcOrd="3" destOrd="0" parTransId="{1609D8BD-6694-4F75-B9E8-90BE2AEE9752}" sibTransId="{9FC1F1C8-86BD-4B2B-8683-161E64768E32}"/>
    <dgm:cxn modelId="{C4AFD747-8197-4CE3-B8D7-573E3E8D9169}" srcId="{3BACE923-FC9D-4DF5-97BE-823670E1074C}" destId="{7F80C7BA-EC54-4241-B782-926ECD04A67F}" srcOrd="7" destOrd="0" parTransId="{D165E155-831B-41FB-A466-D703FB98E0AD}" sibTransId="{B0A589E5-25F3-426E-9419-A4599EC8E1BA}"/>
    <dgm:cxn modelId="{1D5F7769-00F3-470D-89DA-DDCC37CBBBBC}" srcId="{3BACE923-FC9D-4DF5-97BE-823670E1074C}" destId="{9031D3EA-4AA5-46C7-A8EC-63F6A847B0FC}" srcOrd="6" destOrd="0" parTransId="{89CB99E5-CDFC-4D8E-B91A-C2A0AD0A838B}" sibTransId="{E8191441-E27C-4D9B-B295-780C2A07F8F1}"/>
    <dgm:cxn modelId="{F6325849-853A-45C6-9867-CD08E6F25BD4}" type="presOf" srcId="{B5EC017F-1591-4B71-B038-8072A566B911}" destId="{F5A760A5-A88A-43C5-B81C-9A9AF52A070A}" srcOrd="0" destOrd="0" presId="urn:microsoft.com/office/officeart/2005/8/layout/cycle3"/>
    <dgm:cxn modelId="{E87E618E-090B-4F66-BA59-4CF20A6B4AC9}" srcId="{3BACE923-FC9D-4DF5-97BE-823670E1074C}" destId="{B5EC017F-1591-4B71-B038-8072A566B911}" srcOrd="5" destOrd="0" parTransId="{0F389F54-B60B-4B44-8B14-27FEF8DDEDD0}" sibTransId="{DC98B3FF-5F2D-4058-8F4F-62495E03BC3E}"/>
    <dgm:cxn modelId="{79E8D38F-E9E0-4349-A6BD-D26A1EAB5E2E}" type="presOf" srcId="{3BACE923-FC9D-4DF5-97BE-823670E1074C}" destId="{6052B4AD-D6D9-4411-BB29-1A284B9C9E02}" srcOrd="0" destOrd="0" presId="urn:microsoft.com/office/officeart/2005/8/layout/cycle3"/>
    <dgm:cxn modelId="{549F9DA8-5F24-4C56-835E-7AACA87CE3BA}" type="presOf" srcId="{8DC52459-580A-47CB-A9E8-0CAC27FB3944}" destId="{B6F55162-BF5B-4151-AFA6-F714189C7464}" srcOrd="0" destOrd="0" presId="urn:microsoft.com/office/officeart/2005/8/layout/cycle3"/>
    <dgm:cxn modelId="{52417BCD-5782-4188-91C9-22A911BE5BB5}" type="presOf" srcId="{7F80C7BA-EC54-4241-B782-926ECD04A67F}" destId="{F871370A-085C-412F-861D-4E8D370CBEF5}" srcOrd="0" destOrd="0" presId="urn:microsoft.com/office/officeart/2005/8/layout/cycle3"/>
    <dgm:cxn modelId="{3F8849CF-AC03-4D4F-BD39-B43380479264}" type="presOf" srcId="{4E7FEF23-ED04-48B9-A121-EA93584E36DA}" destId="{04093C0B-D0ED-4919-9C72-19A51D525BE4}" srcOrd="0" destOrd="0" presId="urn:microsoft.com/office/officeart/2005/8/layout/cycle3"/>
    <dgm:cxn modelId="{CFBA78DD-4485-4F68-AFEB-F454D1BAD633}" srcId="{3BACE923-FC9D-4DF5-97BE-823670E1074C}" destId="{6203356C-4C9C-4330-8F36-06BF0D6B3D31}" srcOrd="4" destOrd="0" parTransId="{91AE57BC-F56C-4D03-9800-BC10F5E9B1B6}" sibTransId="{E677007B-5895-4312-9BB6-F2BC73C28EA0}"/>
    <dgm:cxn modelId="{26E333DE-A2B1-409B-8A36-45C0158AEC51}" srcId="{3BACE923-FC9D-4DF5-97BE-823670E1074C}" destId="{FFBDCD8E-9E01-458A-AB96-0206FD58082E}" srcOrd="2" destOrd="0" parTransId="{E9A30234-E940-4E64-BDEA-27E89897D061}" sibTransId="{668E0420-0AE0-4046-B6A8-8E7FAD144503}"/>
    <dgm:cxn modelId="{C1FBD3E1-260A-4540-ACF8-24F836D27003}" srcId="{3BACE923-FC9D-4DF5-97BE-823670E1074C}" destId="{716E4E62-E09B-4F4E-A48C-AD37EE183BCA}" srcOrd="1" destOrd="0" parTransId="{B3F2E40B-D3A7-4E86-B75D-AB27ABC78257}" sibTransId="{4CF7DE46-343C-4E10-84C2-32E4656D5E60}"/>
    <dgm:cxn modelId="{CA1584E9-CE2A-47E4-95B4-4D879E6412A8}" type="presOf" srcId="{9031D3EA-4AA5-46C7-A8EC-63F6A847B0FC}" destId="{797A3997-0425-4E27-98BC-6BF26528B420}" srcOrd="0" destOrd="0" presId="urn:microsoft.com/office/officeart/2005/8/layout/cycle3"/>
    <dgm:cxn modelId="{4B914DF7-4A7E-42F6-87C1-4CE3B61596CF}" type="presParOf" srcId="{6052B4AD-D6D9-4411-BB29-1A284B9C9E02}" destId="{18370A7B-4C96-4392-B76A-35A495D8232E}" srcOrd="0" destOrd="0" presId="urn:microsoft.com/office/officeart/2005/8/layout/cycle3"/>
    <dgm:cxn modelId="{C9E1ADFE-1651-4CF6-9402-1124B594120E}" type="presParOf" srcId="{18370A7B-4C96-4392-B76A-35A495D8232E}" destId="{FEAEBB3C-1A89-41B8-8B28-C1F83C12FB6B}" srcOrd="0" destOrd="0" presId="urn:microsoft.com/office/officeart/2005/8/layout/cycle3"/>
    <dgm:cxn modelId="{C857A0BC-F0AF-4D75-B8FC-B7A81BFE23BF}" type="presParOf" srcId="{18370A7B-4C96-4392-B76A-35A495D8232E}" destId="{98A83F3D-B2D9-4117-AA44-7D63885D2A77}" srcOrd="1" destOrd="0" presId="urn:microsoft.com/office/officeart/2005/8/layout/cycle3"/>
    <dgm:cxn modelId="{0F879931-AFE2-4CF1-B3BF-4875E99E3099}" type="presParOf" srcId="{18370A7B-4C96-4392-B76A-35A495D8232E}" destId="{B0FEC847-8738-44EA-88C6-69A284B52546}" srcOrd="2" destOrd="0" presId="urn:microsoft.com/office/officeart/2005/8/layout/cycle3"/>
    <dgm:cxn modelId="{CFAF0DE0-1672-490A-9788-130A71E83F12}" type="presParOf" srcId="{18370A7B-4C96-4392-B76A-35A495D8232E}" destId="{A9326A1C-D44D-4B4D-8967-6F348D302317}" srcOrd="3" destOrd="0" presId="urn:microsoft.com/office/officeart/2005/8/layout/cycle3"/>
    <dgm:cxn modelId="{66C808D6-B1BE-4A34-B5AE-CBBBC6A91FD2}" type="presParOf" srcId="{18370A7B-4C96-4392-B76A-35A495D8232E}" destId="{B6F55162-BF5B-4151-AFA6-F714189C7464}" srcOrd="4" destOrd="0" presId="urn:microsoft.com/office/officeart/2005/8/layout/cycle3"/>
    <dgm:cxn modelId="{1C0082E9-4ECA-482F-91C0-01B464C7A466}" type="presParOf" srcId="{18370A7B-4C96-4392-B76A-35A495D8232E}" destId="{C2EA886F-EF6F-444D-887E-845B140E5483}" srcOrd="5" destOrd="0" presId="urn:microsoft.com/office/officeart/2005/8/layout/cycle3"/>
    <dgm:cxn modelId="{E922AC61-4AEF-4DE0-ADD6-5F98499ABD56}" type="presParOf" srcId="{18370A7B-4C96-4392-B76A-35A495D8232E}" destId="{F5A760A5-A88A-43C5-B81C-9A9AF52A070A}" srcOrd="6" destOrd="0" presId="urn:microsoft.com/office/officeart/2005/8/layout/cycle3"/>
    <dgm:cxn modelId="{89259A19-BC89-438D-9FF1-047607B0847D}" type="presParOf" srcId="{18370A7B-4C96-4392-B76A-35A495D8232E}" destId="{797A3997-0425-4E27-98BC-6BF26528B420}" srcOrd="7" destOrd="0" presId="urn:microsoft.com/office/officeart/2005/8/layout/cycle3"/>
    <dgm:cxn modelId="{287EE4DF-22D3-45CF-894E-F856C16E8630}" type="presParOf" srcId="{18370A7B-4C96-4392-B76A-35A495D8232E}" destId="{F871370A-085C-412F-861D-4E8D370CBEF5}" srcOrd="8" destOrd="0" presId="urn:microsoft.com/office/officeart/2005/8/layout/cycle3"/>
    <dgm:cxn modelId="{82C659A0-691A-4940-848D-5466773DF93D}" type="presParOf" srcId="{18370A7B-4C96-4392-B76A-35A495D8232E}" destId="{04093C0B-D0ED-4919-9C72-19A51D525BE4}" srcOrd="9" destOrd="0" presId="urn:microsoft.com/office/officeart/2005/8/layout/cycle3"/>
    <dgm:cxn modelId="{59AD79CE-39AF-48FE-87CE-498F9A6752C6}" type="presParOf" srcId="{18370A7B-4C96-4392-B76A-35A495D8232E}" destId="{3121FE6D-71A5-49F4-A000-9CE5A86E9CC1}"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760FB-815A-47BF-BC26-94F14DB1425A}">
      <dsp:nvSpPr>
        <dsp:cNvPr id="0" name=""/>
        <dsp:cNvSpPr/>
      </dsp:nvSpPr>
      <dsp:spPr>
        <a:xfrm>
          <a:off x="0" y="4512"/>
          <a:ext cx="6303729" cy="5976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DCC05-B3AB-4562-A715-520313AFD3B3}">
      <dsp:nvSpPr>
        <dsp:cNvPr id="0" name=""/>
        <dsp:cNvSpPr/>
      </dsp:nvSpPr>
      <dsp:spPr>
        <a:xfrm>
          <a:off x="180795" y="138988"/>
          <a:ext cx="329041" cy="328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C00F7D-A4E1-4704-9948-3B7C12CA7734}">
      <dsp:nvSpPr>
        <dsp:cNvPr id="0" name=""/>
        <dsp:cNvSpPr/>
      </dsp:nvSpPr>
      <dsp:spPr>
        <a:xfrm>
          <a:off x="690632" y="4512"/>
          <a:ext cx="5520200" cy="76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44" tIns="81044" rIns="81044" bIns="81044" numCol="1" spcCol="1270" anchor="ctr" anchorCtr="0">
          <a:noAutofit/>
        </a:bodyPr>
        <a:lstStyle/>
        <a:p>
          <a:pPr marL="0" lvl="0" indent="0" algn="l" defTabSz="622300">
            <a:lnSpc>
              <a:spcPct val="90000"/>
            </a:lnSpc>
            <a:spcBef>
              <a:spcPct val="0"/>
            </a:spcBef>
            <a:spcAft>
              <a:spcPct val="35000"/>
            </a:spcAft>
            <a:buNone/>
          </a:pPr>
          <a:r>
            <a:rPr lang="en-US" sz="1400" kern="1200" dirty="0"/>
            <a:t>State what year you are in and ask for their NHS Email address</a:t>
          </a:r>
        </a:p>
      </dsp:txBody>
      <dsp:txXfrm>
        <a:off x="690632" y="4512"/>
        <a:ext cx="5520200" cy="765767"/>
      </dsp:txXfrm>
    </dsp:sp>
    <dsp:sp modelId="{50362A62-0313-43BB-9266-BACBCCB3EDA8}">
      <dsp:nvSpPr>
        <dsp:cNvPr id="0" name=""/>
        <dsp:cNvSpPr/>
      </dsp:nvSpPr>
      <dsp:spPr>
        <a:xfrm>
          <a:off x="0" y="961721"/>
          <a:ext cx="6303729" cy="5976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8D964-EA47-49F0-9A9B-CFA7AF048C47}">
      <dsp:nvSpPr>
        <dsp:cNvPr id="0" name=""/>
        <dsp:cNvSpPr/>
      </dsp:nvSpPr>
      <dsp:spPr>
        <a:xfrm>
          <a:off x="180795" y="1096197"/>
          <a:ext cx="329041" cy="328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0BCA8A-3AA3-4147-9EB1-C2AB53C16938}">
      <dsp:nvSpPr>
        <dsp:cNvPr id="0" name=""/>
        <dsp:cNvSpPr/>
      </dsp:nvSpPr>
      <dsp:spPr>
        <a:xfrm>
          <a:off x="690632" y="961721"/>
          <a:ext cx="5520200" cy="76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44" tIns="81044" rIns="81044" bIns="81044"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Century Gothic"/>
            </a:rPr>
            <a:t>Take control of your own learning-</a:t>
          </a:r>
          <a:r>
            <a:rPr lang="en-US" sz="1400" kern="1200" dirty="0"/>
            <a:t> Tell the member of staff you are working with what you want to achieve on that shift, e.g., any procedures that you want to observe or proficiencies that you need to cover- be proactive</a:t>
          </a:r>
        </a:p>
      </dsp:txBody>
      <dsp:txXfrm>
        <a:off x="690632" y="961721"/>
        <a:ext cx="5520200" cy="765767"/>
      </dsp:txXfrm>
    </dsp:sp>
    <dsp:sp modelId="{B9909242-0692-4B67-AFD5-A90004DEECF3}">
      <dsp:nvSpPr>
        <dsp:cNvPr id="0" name=""/>
        <dsp:cNvSpPr/>
      </dsp:nvSpPr>
      <dsp:spPr>
        <a:xfrm>
          <a:off x="0" y="1918931"/>
          <a:ext cx="6303729" cy="5976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46897-CB36-405D-919F-A6B1EF4C0F7B}">
      <dsp:nvSpPr>
        <dsp:cNvPr id="0" name=""/>
        <dsp:cNvSpPr/>
      </dsp:nvSpPr>
      <dsp:spPr>
        <a:xfrm>
          <a:off x="180795" y="2053407"/>
          <a:ext cx="329041" cy="3287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D6A5AE-1A76-4D3B-92F3-A20237755D8D}">
      <dsp:nvSpPr>
        <dsp:cNvPr id="0" name=""/>
        <dsp:cNvSpPr/>
      </dsp:nvSpPr>
      <dsp:spPr>
        <a:xfrm>
          <a:off x="690632" y="1918931"/>
          <a:ext cx="5520200" cy="76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44" tIns="81044" rIns="81044" bIns="81044" numCol="1" spcCol="1270" anchor="ctr" anchorCtr="0">
          <a:noAutofit/>
        </a:bodyPr>
        <a:lstStyle/>
        <a:p>
          <a:pPr marL="0" lvl="0" indent="0" algn="l" defTabSz="622300">
            <a:lnSpc>
              <a:spcPct val="90000"/>
            </a:lnSpc>
            <a:spcBef>
              <a:spcPct val="0"/>
            </a:spcBef>
            <a:spcAft>
              <a:spcPct val="35000"/>
            </a:spcAft>
            <a:buNone/>
          </a:pPr>
          <a:r>
            <a:rPr lang="en-US" sz="1400" kern="1200" dirty="0"/>
            <a:t>Look at your handover sheet and highlight anything you don’t understand or want to know more about</a:t>
          </a:r>
        </a:p>
      </dsp:txBody>
      <dsp:txXfrm>
        <a:off x="690632" y="1918931"/>
        <a:ext cx="5520200" cy="765767"/>
      </dsp:txXfrm>
    </dsp:sp>
    <dsp:sp modelId="{34A220B9-4393-475A-A531-EF3229806782}">
      <dsp:nvSpPr>
        <dsp:cNvPr id="0" name=""/>
        <dsp:cNvSpPr/>
      </dsp:nvSpPr>
      <dsp:spPr>
        <a:xfrm>
          <a:off x="0" y="2876140"/>
          <a:ext cx="6303729" cy="5976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8BAA10-928D-4AE5-8948-AFD69E57C178}">
      <dsp:nvSpPr>
        <dsp:cNvPr id="0" name=""/>
        <dsp:cNvSpPr/>
      </dsp:nvSpPr>
      <dsp:spPr>
        <a:xfrm>
          <a:off x="180795" y="3010616"/>
          <a:ext cx="329041" cy="3287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24089-3D76-4421-B743-A83E5894CAC2}">
      <dsp:nvSpPr>
        <dsp:cNvPr id="0" name=""/>
        <dsp:cNvSpPr/>
      </dsp:nvSpPr>
      <dsp:spPr>
        <a:xfrm>
          <a:off x="690632" y="2876140"/>
          <a:ext cx="5520200" cy="76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44" tIns="81044" rIns="81044" bIns="81044" numCol="1" spcCol="1270" anchor="ctr" anchorCtr="0">
          <a:noAutofit/>
        </a:bodyPr>
        <a:lstStyle/>
        <a:p>
          <a:pPr marL="0" lvl="0" indent="0" algn="l" defTabSz="622300" rtl="0">
            <a:lnSpc>
              <a:spcPct val="90000"/>
            </a:lnSpc>
            <a:spcBef>
              <a:spcPct val="0"/>
            </a:spcBef>
            <a:spcAft>
              <a:spcPct val="35000"/>
            </a:spcAft>
            <a:buNone/>
          </a:pPr>
          <a:r>
            <a:rPr lang="en-US" sz="1400" kern="1200" dirty="0"/>
            <a:t>Medication rounds are very important but </a:t>
          </a:r>
          <a:r>
            <a:rPr lang="en-US" sz="1400" kern="1200" dirty="0">
              <a:latin typeface="Century Gothic"/>
            </a:rPr>
            <a:t>don’t forget the importance of basic</a:t>
          </a:r>
          <a:r>
            <a:rPr lang="en-US" sz="1400" kern="1200" dirty="0"/>
            <a:t> patient care</a:t>
          </a:r>
          <a:r>
            <a:rPr lang="en-US" sz="1400" kern="1200" dirty="0">
              <a:latin typeface="Century Gothic"/>
            </a:rPr>
            <a:t> too.</a:t>
          </a:r>
          <a:endParaRPr lang="en-US" sz="1400" kern="1200" dirty="0"/>
        </a:p>
      </dsp:txBody>
      <dsp:txXfrm>
        <a:off x="690632" y="2876140"/>
        <a:ext cx="5520200" cy="765767"/>
      </dsp:txXfrm>
    </dsp:sp>
    <dsp:sp modelId="{C4FCCEDC-B3F4-4E2B-8667-B9FB5AD68DC1}">
      <dsp:nvSpPr>
        <dsp:cNvPr id="0" name=""/>
        <dsp:cNvSpPr/>
      </dsp:nvSpPr>
      <dsp:spPr>
        <a:xfrm>
          <a:off x="0" y="3833349"/>
          <a:ext cx="6303729" cy="5976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6E7944-4EE3-4704-A5AD-D0BAE552B875}">
      <dsp:nvSpPr>
        <dsp:cNvPr id="0" name=""/>
        <dsp:cNvSpPr/>
      </dsp:nvSpPr>
      <dsp:spPr>
        <a:xfrm>
          <a:off x="180795" y="3967826"/>
          <a:ext cx="329041" cy="3287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05AA2E-EB82-4D7D-8DD3-7E4E3353E5AF}">
      <dsp:nvSpPr>
        <dsp:cNvPr id="0" name=""/>
        <dsp:cNvSpPr/>
      </dsp:nvSpPr>
      <dsp:spPr>
        <a:xfrm>
          <a:off x="690632" y="3833349"/>
          <a:ext cx="5520200" cy="76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44" tIns="81044" rIns="81044" bIns="81044"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Century Gothic"/>
            </a:rPr>
            <a:t>Show enthusiasm with Observations- they tell us a lot about our patients and their condition! </a:t>
          </a:r>
          <a:endParaRPr lang="en-US" sz="1400" kern="1200" dirty="0"/>
        </a:p>
      </dsp:txBody>
      <dsp:txXfrm>
        <a:off x="690632" y="3833349"/>
        <a:ext cx="5520200" cy="765767"/>
      </dsp:txXfrm>
    </dsp:sp>
    <dsp:sp modelId="{F73246D3-4BF9-4084-8227-568DBD58AD18}">
      <dsp:nvSpPr>
        <dsp:cNvPr id="0" name=""/>
        <dsp:cNvSpPr/>
      </dsp:nvSpPr>
      <dsp:spPr>
        <a:xfrm>
          <a:off x="0" y="4790559"/>
          <a:ext cx="6303729" cy="5976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7BFEDC-3E7B-4E78-89B2-D5936E87D89C}">
      <dsp:nvSpPr>
        <dsp:cNvPr id="0" name=""/>
        <dsp:cNvSpPr/>
      </dsp:nvSpPr>
      <dsp:spPr>
        <a:xfrm>
          <a:off x="180795" y="4925035"/>
          <a:ext cx="329041" cy="32871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EA72A3-9C32-4056-816F-6552BD7BCEA3}">
      <dsp:nvSpPr>
        <dsp:cNvPr id="0" name=""/>
        <dsp:cNvSpPr/>
      </dsp:nvSpPr>
      <dsp:spPr>
        <a:xfrm>
          <a:off x="690632" y="4790559"/>
          <a:ext cx="5520200" cy="76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44" tIns="81044" rIns="81044" bIns="81044" numCol="1" spcCol="1270" anchor="ctr" anchorCtr="0">
          <a:noAutofit/>
        </a:bodyPr>
        <a:lstStyle/>
        <a:p>
          <a:pPr marL="0" lvl="0" indent="0" algn="l" defTabSz="622300">
            <a:lnSpc>
              <a:spcPct val="90000"/>
            </a:lnSpc>
            <a:spcBef>
              <a:spcPct val="0"/>
            </a:spcBef>
            <a:spcAft>
              <a:spcPct val="35000"/>
            </a:spcAft>
            <a:buNone/>
          </a:pPr>
          <a:r>
            <a:rPr lang="en-US" sz="1400" kern="1200" dirty="0"/>
            <a:t>Learn about commonly used medications within surgery- Antiemetic, analgesics, antibiotics and anti-coagulants</a:t>
          </a:r>
        </a:p>
      </dsp:txBody>
      <dsp:txXfrm>
        <a:off x="690632" y="4790559"/>
        <a:ext cx="5520200" cy="765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B23F3-4ACA-4EB6-9756-12DC79F254CF}">
      <dsp:nvSpPr>
        <dsp:cNvPr id="0" name=""/>
        <dsp:cNvSpPr/>
      </dsp:nvSpPr>
      <dsp:spPr>
        <a:xfrm>
          <a:off x="0" y="3189"/>
          <a:ext cx="6303729" cy="5808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DADFF1-AABA-400F-A83D-738AADE1B2A3}">
      <dsp:nvSpPr>
        <dsp:cNvPr id="0" name=""/>
        <dsp:cNvSpPr/>
      </dsp:nvSpPr>
      <dsp:spPr>
        <a:xfrm>
          <a:off x="175709" y="133883"/>
          <a:ext cx="319784" cy="3194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1BAEA8-5714-4F53-A7B2-CFD81E76D223}">
      <dsp:nvSpPr>
        <dsp:cNvPr id="0" name=""/>
        <dsp:cNvSpPr/>
      </dsp:nvSpPr>
      <dsp:spPr>
        <a:xfrm>
          <a:off x="671203" y="3189"/>
          <a:ext cx="5592208" cy="65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58" tIns="69158" rIns="69158" bIns="69158" numCol="1" spcCol="1270" anchor="ctr" anchorCtr="0">
          <a:noAutofit/>
        </a:bodyPr>
        <a:lstStyle/>
        <a:p>
          <a:pPr marL="0" lvl="0" indent="0" algn="l" defTabSz="622300">
            <a:lnSpc>
              <a:spcPct val="90000"/>
            </a:lnSpc>
            <a:spcBef>
              <a:spcPct val="0"/>
            </a:spcBef>
            <a:spcAft>
              <a:spcPct val="35000"/>
            </a:spcAft>
            <a:buNone/>
          </a:pPr>
          <a:r>
            <a:rPr lang="en-US" sz="1400" kern="1200" dirty="0"/>
            <a:t>If you don’t know what a medication is used for, at least know where to look- BNF or MEDUSA for injectable medications</a:t>
          </a:r>
        </a:p>
      </dsp:txBody>
      <dsp:txXfrm>
        <a:off x="671203" y="3189"/>
        <a:ext cx="5592208" cy="653465"/>
      </dsp:txXfrm>
    </dsp:sp>
    <dsp:sp modelId="{700BD072-AE7D-4CB0-8264-2F43ED13AEA2}">
      <dsp:nvSpPr>
        <dsp:cNvPr id="0" name=""/>
        <dsp:cNvSpPr/>
      </dsp:nvSpPr>
      <dsp:spPr>
        <a:xfrm>
          <a:off x="0" y="820022"/>
          <a:ext cx="6303729" cy="5808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589DF-5465-4114-9CC0-0DC33B390D0C}">
      <dsp:nvSpPr>
        <dsp:cNvPr id="0" name=""/>
        <dsp:cNvSpPr/>
      </dsp:nvSpPr>
      <dsp:spPr>
        <a:xfrm>
          <a:off x="175709" y="950715"/>
          <a:ext cx="319784" cy="3194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286252-A8EF-4AFD-B602-BC0EF3E5F518}">
      <dsp:nvSpPr>
        <dsp:cNvPr id="0" name=""/>
        <dsp:cNvSpPr/>
      </dsp:nvSpPr>
      <dsp:spPr>
        <a:xfrm>
          <a:off x="671203" y="820022"/>
          <a:ext cx="5592208" cy="65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58" tIns="69158" rIns="69158" bIns="69158" numCol="1" spcCol="1270" anchor="ctr" anchorCtr="0">
          <a:noAutofit/>
        </a:bodyPr>
        <a:lstStyle/>
        <a:p>
          <a:pPr marL="0" lvl="0" indent="0" algn="l" defTabSz="622300" rtl="0">
            <a:lnSpc>
              <a:spcPct val="90000"/>
            </a:lnSpc>
            <a:spcBef>
              <a:spcPct val="0"/>
            </a:spcBef>
            <a:spcAft>
              <a:spcPct val="35000"/>
            </a:spcAft>
            <a:buNone/>
          </a:pPr>
          <a:r>
            <a:rPr lang="en-US" sz="1400" kern="1200" dirty="0"/>
            <a:t>Due to ward acuity; you may not always be able to participate in all medication rounds</a:t>
          </a:r>
          <a:r>
            <a:rPr lang="en-US" sz="1400" kern="1200" dirty="0">
              <a:latin typeface="Century Gothic"/>
            </a:rPr>
            <a:t>. Use this time to experience other aspects of patient care. </a:t>
          </a:r>
          <a:endParaRPr lang="en-US" sz="1400" kern="1200" dirty="0"/>
        </a:p>
      </dsp:txBody>
      <dsp:txXfrm>
        <a:off x="671203" y="820022"/>
        <a:ext cx="5592208" cy="653465"/>
      </dsp:txXfrm>
    </dsp:sp>
    <dsp:sp modelId="{AF62D658-BD69-4D16-9D2A-488203ED6C73}">
      <dsp:nvSpPr>
        <dsp:cNvPr id="0" name=""/>
        <dsp:cNvSpPr/>
      </dsp:nvSpPr>
      <dsp:spPr>
        <a:xfrm>
          <a:off x="0" y="1636854"/>
          <a:ext cx="6303729" cy="5808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69D604-1163-4183-AA6F-3164DABCAEA9}">
      <dsp:nvSpPr>
        <dsp:cNvPr id="0" name=""/>
        <dsp:cNvSpPr/>
      </dsp:nvSpPr>
      <dsp:spPr>
        <a:xfrm>
          <a:off x="175709" y="1767547"/>
          <a:ext cx="319784" cy="3194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0FAA09-79AD-4C99-A5D2-C490EEFD6AD1}">
      <dsp:nvSpPr>
        <dsp:cNvPr id="0" name=""/>
        <dsp:cNvSpPr/>
      </dsp:nvSpPr>
      <dsp:spPr>
        <a:xfrm>
          <a:off x="671203" y="1636854"/>
          <a:ext cx="5592208" cy="65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58" tIns="69158" rIns="69158" bIns="69158" numCol="1" spcCol="1270" anchor="ctr" anchorCtr="0">
          <a:noAutofit/>
        </a:bodyPr>
        <a:lstStyle/>
        <a:p>
          <a:pPr marL="0" lvl="0" indent="0" algn="l" defTabSz="622300" rtl="0">
            <a:lnSpc>
              <a:spcPct val="90000"/>
            </a:lnSpc>
            <a:spcBef>
              <a:spcPct val="0"/>
            </a:spcBef>
            <a:spcAft>
              <a:spcPct val="35000"/>
            </a:spcAft>
            <a:buNone/>
          </a:pPr>
          <a:r>
            <a:rPr lang="en-US" sz="1400" kern="1200" dirty="0"/>
            <a:t>3rd year </a:t>
          </a:r>
          <a:r>
            <a:rPr lang="en-US" sz="1400" kern="1200" dirty="0">
              <a:latin typeface="Century Gothic"/>
            </a:rPr>
            <a:t>students</a:t>
          </a:r>
          <a:r>
            <a:rPr lang="en-US" sz="1400" kern="1200" dirty="0"/>
            <a:t>, take care of your own bay of patients; do not leave this until your management </a:t>
          </a:r>
          <a:r>
            <a:rPr lang="en-US" sz="1400" kern="1200" dirty="0">
              <a:latin typeface="Century Gothic"/>
            </a:rPr>
            <a:t>placement- You can do it!! </a:t>
          </a:r>
          <a:endParaRPr lang="en-US" sz="1400" kern="1200" dirty="0"/>
        </a:p>
      </dsp:txBody>
      <dsp:txXfrm>
        <a:off x="671203" y="1636854"/>
        <a:ext cx="5592208" cy="653465"/>
      </dsp:txXfrm>
    </dsp:sp>
    <dsp:sp modelId="{0AB1F4FA-D340-4070-8B1D-C69D1392E796}">
      <dsp:nvSpPr>
        <dsp:cNvPr id="0" name=""/>
        <dsp:cNvSpPr/>
      </dsp:nvSpPr>
      <dsp:spPr>
        <a:xfrm>
          <a:off x="0" y="2453686"/>
          <a:ext cx="6303729" cy="5808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1D9620-0250-4600-9346-D9E194BB3278}">
      <dsp:nvSpPr>
        <dsp:cNvPr id="0" name=""/>
        <dsp:cNvSpPr/>
      </dsp:nvSpPr>
      <dsp:spPr>
        <a:xfrm>
          <a:off x="175709" y="2584379"/>
          <a:ext cx="319784" cy="3194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E244BE-55C0-4048-8B58-9E481C8E628D}">
      <dsp:nvSpPr>
        <dsp:cNvPr id="0" name=""/>
        <dsp:cNvSpPr/>
      </dsp:nvSpPr>
      <dsp:spPr>
        <a:xfrm>
          <a:off x="671203" y="2453686"/>
          <a:ext cx="5592208" cy="65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58" tIns="69158" rIns="69158" bIns="69158" numCol="1" spcCol="1270" anchor="ctr" anchorCtr="0">
          <a:noAutofit/>
        </a:bodyPr>
        <a:lstStyle/>
        <a:p>
          <a:pPr marL="0" lvl="0" indent="0" algn="l" defTabSz="622300">
            <a:lnSpc>
              <a:spcPct val="90000"/>
            </a:lnSpc>
            <a:spcBef>
              <a:spcPct val="0"/>
            </a:spcBef>
            <a:spcAft>
              <a:spcPct val="35000"/>
            </a:spcAft>
            <a:buNone/>
          </a:pPr>
          <a:r>
            <a:rPr lang="en-US" sz="1400" kern="1200" dirty="0" err="1"/>
            <a:t>Familiarise</a:t>
          </a:r>
          <a:r>
            <a:rPr lang="en-US" sz="1400" kern="1200" dirty="0"/>
            <a:t> yourself with documentation used on the ward- Care plans, risk assessments, fluid balance charts, stool chart</a:t>
          </a:r>
        </a:p>
      </dsp:txBody>
      <dsp:txXfrm>
        <a:off x="671203" y="2453686"/>
        <a:ext cx="5592208" cy="653465"/>
      </dsp:txXfrm>
    </dsp:sp>
    <dsp:sp modelId="{A44B25A8-BF0A-48CC-897E-32BD7A106747}">
      <dsp:nvSpPr>
        <dsp:cNvPr id="0" name=""/>
        <dsp:cNvSpPr/>
      </dsp:nvSpPr>
      <dsp:spPr>
        <a:xfrm>
          <a:off x="0" y="3270518"/>
          <a:ext cx="6303729" cy="5808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294060-F2E0-438C-A305-BAF6918B7719}">
      <dsp:nvSpPr>
        <dsp:cNvPr id="0" name=""/>
        <dsp:cNvSpPr/>
      </dsp:nvSpPr>
      <dsp:spPr>
        <a:xfrm>
          <a:off x="175709" y="3401211"/>
          <a:ext cx="319784" cy="3194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AD5662-9C5B-4924-BDBB-B66FC564954A}">
      <dsp:nvSpPr>
        <dsp:cNvPr id="0" name=""/>
        <dsp:cNvSpPr/>
      </dsp:nvSpPr>
      <dsp:spPr>
        <a:xfrm>
          <a:off x="671203" y="3270518"/>
          <a:ext cx="5592208" cy="65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58" tIns="69158" rIns="69158" bIns="69158" numCol="1" spcCol="1270" anchor="ctr" anchorCtr="0">
          <a:noAutofit/>
        </a:bodyPr>
        <a:lstStyle/>
        <a:p>
          <a:pPr marL="0" lvl="0" indent="0" algn="l" defTabSz="622300">
            <a:lnSpc>
              <a:spcPct val="90000"/>
            </a:lnSpc>
            <a:spcBef>
              <a:spcPct val="0"/>
            </a:spcBef>
            <a:spcAft>
              <a:spcPct val="35000"/>
            </a:spcAft>
            <a:buNone/>
          </a:pPr>
          <a:r>
            <a:rPr lang="en-US" sz="1400" kern="1200" dirty="0"/>
            <a:t>Through your placement choose a few surgical conditions that you are interested in and investigate them in more depth</a:t>
          </a:r>
        </a:p>
      </dsp:txBody>
      <dsp:txXfrm>
        <a:off x="671203" y="3270518"/>
        <a:ext cx="5592208" cy="653465"/>
      </dsp:txXfrm>
    </dsp:sp>
    <dsp:sp modelId="{75CB3723-E624-40AE-BE13-92FA15F8CC22}">
      <dsp:nvSpPr>
        <dsp:cNvPr id="0" name=""/>
        <dsp:cNvSpPr/>
      </dsp:nvSpPr>
      <dsp:spPr>
        <a:xfrm>
          <a:off x="0" y="4087351"/>
          <a:ext cx="6303729" cy="5808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939E2C-380B-4D2C-BC32-F2600C0C49A7}">
      <dsp:nvSpPr>
        <dsp:cNvPr id="0" name=""/>
        <dsp:cNvSpPr/>
      </dsp:nvSpPr>
      <dsp:spPr>
        <a:xfrm>
          <a:off x="175709" y="4218044"/>
          <a:ext cx="319784" cy="31947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ED8A3C-D724-43AC-8963-8F84DD3BB029}">
      <dsp:nvSpPr>
        <dsp:cNvPr id="0" name=""/>
        <dsp:cNvSpPr/>
      </dsp:nvSpPr>
      <dsp:spPr>
        <a:xfrm>
          <a:off x="671203" y="4087351"/>
          <a:ext cx="5592208" cy="65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58" tIns="69158" rIns="69158" bIns="69158" numCol="1" spcCol="1270" anchor="ctr" anchorCtr="0">
          <a:noAutofit/>
        </a:bodyPr>
        <a:lstStyle/>
        <a:p>
          <a:pPr marL="0" lvl="0" indent="0" algn="l" defTabSz="622300" rtl="0">
            <a:lnSpc>
              <a:spcPct val="90000"/>
            </a:lnSpc>
            <a:spcBef>
              <a:spcPct val="0"/>
            </a:spcBef>
            <a:spcAft>
              <a:spcPct val="35000"/>
            </a:spcAft>
            <a:buNone/>
          </a:pPr>
          <a:r>
            <a:rPr lang="en-US" sz="1400" kern="1200" dirty="0"/>
            <a:t>Please adhere to the correct dress code</a:t>
          </a:r>
        </a:p>
      </dsp:txBody>
      <dsp:txXfrm>
        <a:off x="671203" y="4087351"/>
        <a:ext cx="5592208" cy="653465"/>
      </dsp:txXfrm>
    </dsp:sp>
    <dsp:sp modelId="{DFF9BDA5-4AE6-4A25-AE31-08D73E51DF1A}">
      <dsp:nvSpPr>
        <dsp:cNvPr id="0" name=""/>
        <dsp:cNvSpPr/>
      </dsp:nvSpPr>
      <dsp:spPr>
        <a:xfrm>
          <a:off x="0" y="4904183"/>
          <a:ext cx="6303729" cy="5808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CD572-7D0E-4975-B530-E9396A2A1228}">
      <dsp:nvSpPr>
        <dsp:cNvPr id="0" name=""/>
        <dsp:cNvSpPr/>
      </dsp:nvSpPr>
      <dsp:spPr>
        <a:xfrm>
          <a:off x="175709" y="5034876"/>
          <a:ext cx="319784" cy="31947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034ABA-A8A6-4429-AEA3-EFB0C506C281}">
      <dsp:nvSpPr>
        <dsp:cNvPr id="0" name=""/>
        <dsp:cNvSpPr/>
      </dsp:nvSpPr>
      <dsp:spPr>
        <a:xfrm>
          <a:off x="671203" y="4904183"/>
          <a:ext cx="5592208" cy="65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58" tIns="69158" rIns="69158" bIns="69158" numCol="1" spcCol="1270" anchor="ctr" anchorCtr="0">
          <a:noAutofit/>
        </a:bodyPr>
        <a:lstStyle/>
        <a:p>
          <a:pPr marL="0" lvl="0" indent="0" algn="l" defTabSz="622300">
            <a:lnSpc>
              <a:spcPct val="90000"/>
            </a:lnSpc>
            <a:spcBef>
              <a:spcPct val="0"/>
            </a:spcBef>
            <a:spcAft>
              <a:spcPct val="35000"/>
            </a:spcAft>
            <a:buNone/>
          </a:pPr>
          <a:r>
            <a:rPr lang="en-US" sz="1400" kern="1200" dirty="0"/>
            <a:t>Breaks should be taken at the same time as the nurse leading your team unless told otherwise</a:t>
          </a:r>
        </a:p>
      </dsp:txBody>
      <dsp:txXfrm>
        <a:off x="671203" y="4904183"/>
        <a:ext cx="5592208" cy="653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E7993-B348-4FC3-9371-510401223019}">
      <dsp:nvSpPr>
        <dsp:cNvPr id="0" name=""/>
        <dsp:cNvSpPr/>
      </dsp:nvSpPr>
      <dsp:spPr>
        <a:xfrm>
          <a:off x="0" y="678"/>
          <a:ext cx="6303729" cy="15884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277159-7690-4F51-A58E-ABC3E4B59714}">
      <dsp:nvSpPr>
        <dsp:cNvPr id="0" name=""/>
        <dsp:cNvSpPr/>
      </dsp:nvSpPr>
      <dsp:spPr>
        <a:xfrm>
          <a:off x="480498" y="358074"/>
          <a:ext cx="873632" cy="8736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440451-3009-4D32-9AD2-98AC9AB51FEA}">
      <dsp:nvSpPr>
        <dsp:cNvPr id="0" name=""/>
        <dsp:cNvSpPr/>
      </dsp:nvSpPr>
      <dsp:spPr>
        <a:xfrm>
          <a:off x="1834628" y="678"/>
          <a:ext cx="4469100" cy="158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108" tIns="168108" rIns="168108" bIns="168108" numCol="1" spcCol="1270" anchor="ctr" anchorCtr="0">
          <a:noAutofit/>
        </a:bodyPr>
        <a:lstStyle/>
        <a:p>
          <a:pPr marL="0" lvl="0" indent="0" algn="l" defTabSz="977900">
            <a:lnSpc>
              <a:spcPct val="90000"/>
            </a:lnSpc>
            <a:spcBef>
              <a:spcPct val="0"/>
            </a:spcBef>
            <a:spcAft>
              <a:spcPct val="35000"/>
            </a:spcAft>
            <a:buNone/>
          </a:pPr>
          <a:r>
            <a:rPr lang="en-US" sz="2200" kern="1200" dirty="0"/>
            <a:t>If you need to change a shift or leave early, please see the nurse in charge, one of the ward sisters or an L.E.M</a:t>
          </a:r>
        </a:p>
      </dsp:txBody>
      <dsp:txXfrm>
        <a:off x="1834628" y="678"/>
        <a:ext cx="4469100" cy="1588423"/>
      </dsp:txXfrm>
    </dsp:sp>
    <dsp:sp modelId="{24C57DE0-4318-4F42-8C21-C926E933C253}">
      <dsp:nvSpPr>
        <dsp:cNvPr id="0" name=""/>
        <dsp:cNvSpPr/>
      </dsp:nvSpPr>
      <dsp:spPr>
        <a:xfrm>
          <a:off x="0" y="1986207"/>
          <a:ext cx="6303729" cy="15884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456C5-B9FF-4C62-B193-0907FC2384C9}">
      <dsp:nvSpPr>
        <dsp:cNvPr id="0" name=""/>
        <dsp:cNvSpPr/>
      </dsp:nvSpPr>
      <dsp:spPr>
        <a:xfrm>
          <a:off x="480498" y="2343603"/>
          <a:ext cx="873632" cy="8736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650726-D634-4479-9E60-DC6E8E820D33}">
      <dsp:nvSpPr>
        <dsp:cNvPr id="0" name=""/>
        <dsp:cNvSpPr/>
      </dsp:nvSpPr>
      <dsp:spPr>
        <a:xfrm>
          <a:off x="1834628" y="1986207"/>
          <a:ext cx="4469100" cy="158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108" tIns="168108" rIns="168108" bIns="168108" numCol="1" spcCol="1270" anchor="ctr" anchorCtr="0">
          <a:noAutofit/>
        </a:bodyPr>
        <a:lstStyle/>
        <a:p>
          <a:pPr marL="0" lvl="0" indent="0" algn="l" defTabSz="977900">
            <a:lnSpc>
              <a:spcPct val="90000"/>
            </a:lnSpc>
            <a:spcBef>
              <a:spcPct val="0"/>
            </a:spcBef>
            <a:spcAft>
              <a:spcPct val="35000"/>
            </a:spcAft>
            <a:buNone/>
          </a:pPr>
          <a:r>
            <a:rPr lang="en-US" sz="2200" kern="1200" dirty="0"/>
            <a:t>You are part of the Devonshire team whilst on placement and your contribution is valued</a:t>
          </a:r>
        </a:p>
      </dsp:txBody>
      <dsp:txXfrm>
        <a:off x="1834628" y="1986207"/>
        <a:ext cx="4469100" cy="1588423"/>
      </dsp:txXfrm>
    </dsp:sp>
    <dsp:sp modelId="{CC29F204-5957-4D6B-93E8-587CB59628A5}">
      <dsp:nvSpPr>
        <dsp:cNvPr id="0" name=""/>
        <dsp:cNvSpPr/>
      </dsp:nvSpPr>
      <dsp:spPr>
        <a:xfrm>
          <a:off x="0" y="3971736"/>
          <a:ext cx="6303729" cy="15884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272DB-6F6D-41B4-AA14-F5DC0A5CA987}">
      <dsp:nvSpPr>
        <dsp:cNvPr id="0" name=""/>
        <dsp:cNvSpPr/>
      </dsp:nvSpPr>
      <dsp:spPr>
        <a:xfrm>
          <a:off x="480498" y="4329132"/>
          <a:ext cx="873632" cy="8736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698415-00A3-48E0-AA11-0BF13D7B3624}">
      <dsp:nvSpPr>
        <dsp:cNvPr id="0" name=""/>
        <dsp:cNvSpPr/>
      </dsp:nvSpPr>
      <dsp:spPr>
        <a:xfrm>
          <a:off x="1834628" y="3971736"/>
          <a:ext cx="4469100" cy="158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108" tIns="168108" rIns="168108" bIns="168108" numCol="1" spcCol="1270" anchor="ctr" anchorCtr="0">
          <a:noAutofit/>
        </a:bodyPr>
        <a:lstStyle/>
        <a:p>
          <a:pPr marL="0" lvl="0" indent="0" algn="l" defTabSz="977900" rtl="0">
            <a:lnSpc>
              <a:spcPct val="90000"/>
            </a:lnSpc>
            <a:spcBef>
              <a:spcPct val="0"/>
            </a:spcBef>
            <a:spcAft>
              <a:spcPct val="35000"/>
            </a:spcAft>
            <a:buNone/>
          </a:pPr>
          <a:r>
            <a:rPr lang="en-US" sz="2200" kern="1200" dirty="0"/>
            <a:t>Your L.E.M is Leanne Jones</a:t>
          </a:r>
          <a:r>
            <a:rPr lang="en-US" sz="2200" kern="1200" dirty="0">
              <a:latin typeface="Century Gothic"/>
            </a:rPr>
            <a:t>/ Yasmin Brocklehurst </a:t>
          </a:r>
          <a:endParaRPr lang="en-US" sz="2200" kern="1200" dirty="0"/>
        </a:p>
      </dsp:txBody>
      <dsp:txXfrm>
        <a:off x="1834628" y="3971736"/>
        <a:ext cx="4469100" cy="1588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83F3D-B2D9-4117-AA44-7D63885D2A77}">
      <dsp:nvSpPr>
        <dsp:cNvPr id="0" name=""/>
        <dsp:cNvSpPr/>
      </dsp:nvSpPr>
      <dsp:spPr>
        <a:xfrm>
          <a:off x="294381" y="-76597"/>
          <a:ext cx="5702950" cy="5702950"/>
        </a:xfrm>
        <a:prstGeom prst="circularArrow">
          <a:avLst>
            <a:gd name="adj1" fmla="val 5544"/>
            <a:gd name="adj2" fmla="val 330680"/>
            <a:gd name="adj3" fmla="val 14871251"/>
            <a:gd name="adj4" fmla="val 1674918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EBB3C-1A89-41B8-8B28-C1F83C12FB6B}">
      <dsp:nvSpPr>
        <dsp:cNvPr id="0" name=""/>
        <dsp:cNvSpPr/>
      </dsp:nvSpPr>
      <dsp:spPr>
        <a:xfrm>
          <a:off x="2485349" y="3152"/>
          <a:ext cx="1321014" cy="6605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CBD- Catheter bag drainage/ common bile duct</a:t>
          </a:r>
        </a:p>
      </dsp:txBody>
      <dsp:txXfrm>
        <a:off x="2517592" y="35395"/>
        <a:ext cx="1256528" cy="596021"/>
      </dsp:txXfrm>
    </dsp:sp>
    <dsp:sp modelId="{B0FEC847-8738-44EA-88C6-69A284B52546}">
      <dsp:nvSpPr>
        <dsp:cNvPr id="0" name=""/>
        <dsp:cNvSpPr/>
      </dsp:nvSpPr>
      <dsp:spPr>
        <a:xfrm>
          <a:off x="3914821" y="467615"/>
          <a:ext cx="1321014" cy="66050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E&amp;D- Eating and drinking</a:t>
          </a:r>
        </a:p>
      </dsp:txBody>
      <dsp:txXfrm>
        <a:off x="3947064" y="499858"/>
        <a:ext cx="1256528" cy="596021"/>
      </dsp:txXfrm>
    </dsp:sp>
    <dsp:sp modelId="{A9326A1C-D44D-4B4D-8967-6F348D302317}">
      <dsp:nvSpPr>
        <dsp:cNvPr id="0" name=""/>
        <dsp:cNvSpPr/>
      </dsp:nvSpPr>
      <dsp:spPr>
        <a:xfrm>
          <a:off x="4798282" y="1683596"/>
          <a:ext cx="1321014" cy="66050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NBM- Nil by mouth</a:t>
          </a:r>
        </a:p>
      </dsp:txBody>
      <dsp:txXfrm>
        <a:off x="4830525" y="1715839"/>
        <a:ext cx="1256528" cy="596021"/>
      </dsp:txXfrm>
    </dsp:sp>
    <dsp:sp modelId="{B6F55162-BF5B-4151-AFA6-F714189C7464}">
      <dsp:nvSpPr>
        <dsp:cNvPr id="0" name=""/>
        <dsp:cNvSpPr/>
      </dsp:nvSpPr>
      <dsp:spPr>
        <a:xfrm>
          <a:off x="4798282" y="3186631"/>
          <a:ext cx="1321014" cy="6605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O.T- Occupational therapy</a:t>
          </a:r>
        </a:p>
      </dsp:txBody>
      <dsp:txXfrm>
        <a:off x="4830525" y="3218874"/>
        <a:ext cx="1256528" cy="596021"/>
      </dsp:txXfrm>
    </dsp:sp>
    <dsp:sp modelId="{C2EA886F-EF6F-444D-887E-845B140E5483}">
      <dsp:nvSpPr>
        <dsp:cNvPr id="0" name=""/>
        <dsp:cNvSpPr/>
      </dsp:nvSpPr>
      <dsp:spPr>
        <a:xfrm>
          <a:off x="3914821" y="4402612"/>
          <a:ext cx="1321014" cy="66050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P.T- Physiotherapy</a:t>
          </a:r>
        </a:p>
      </dsp:txBody>
      <dsp:txXfrm>
        <a:off x="3947064" y="4434855"/>
        <a:ext cx="1256528" cy="596021"/>
      </dsp:txXfrm>
    </dsp:sp>
    <dsp:sp modelId="{F5A760A5-A88A-43C5-B81C-9A9AF52A070A}">
      <dsp:nvSpPr>
        <dsp:cNvPr id="0" name=""/>
        <dsp:cNvSpPr/>
      </dsp:nvSpPr>
      <dsp:spPr>
        <a:xfrm>
          <a:off x="2485349" y="4867075"/>
          <a:ext cx="1321014" cy="6605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CA- Cancer</a:t>
          </a:r>
        </a:p>
      </dsp:txBody>
      <dsp:txXfrm>
        <a:off x="2517592" y="4899318"/>
        <a:ext cx="1256528" cy="596021"/>
      </dsp:txXfrm>
    </dsp:sp>
    <dsp:sp modelId="{797A3997-0425-4E27-98BC-6BF26528B420}">
      <dsp:nvSpPr>
        <dsp:cNvPr id="0" name=""/>
        <dsp:cNvSpPr/>
      </dsp:nvSpPr>
      <dsp:spPr>
        <a:xfrm>
          <a:off x="1055878" y="4402612"/>
          <a:ext cx="1321014" cy="66050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O2- Oxygen</a:t>
          </a:r>
        </a:p>
      </dsp:txBody>
      <dsp:txXfrm>
        <a:off x="1088121" y="4434855"/>
        <a:ext cx="1256528" cy="596021"/>
      </dsp:txXfrm>
    </dsp:sp>
    <dsp:sp modelId="{F871370A-085C-412F-861D-4E8D370CBEF5}">
      <dsp:nvSpPr>
        <dsp:cNvPr id="0" name=""/>
        <dsp:cNvSpPr/>
      </dsp:nvSpPr>
      <dsp:spPr>
        <a:xfrm>
          <a:off x="172416" y="3186631"/>
          <a:ext cx="1321014" cy="66050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D/C- Discharge</a:t>
          </a:r>
        </a:p>
      </dsp:txBody>
      <dsp:txXfrm>
        <a:off x="204659" y="3218874"/>
        <a:ext cx="1256528" cy="596021"/>
      </dsp:txXfrm>
    </dsp:sp>
    <dsp:sp modelId="{04093C0B-D0ED-4919-9C72-19A51D525BE4}">
      <dsp:nvSpPr>
        <dsp:cNvPr id="0" name=""/>
        <dsp:cNvSpPr/>
      </dsp:nvSpPr>
      <dsp:spPr>
        <a:xfrm>
          <a:off x="172416" y="1683596"/>
          <a:ext cx="1321014" cy="6605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CCOT- Critical care outreach team</a:t>
          </a:r>
        </a:p>
      </dsp:txBody>
      <dsp:txXfrm>
        <a:off x="204659" y="1715839"/>
        <a:ext cx="1256528" cy="596021"/>
      </dsp:txXfrm>
    </dsp:sp>
    <dsp:sp modelId="{3121FE6D-71A5-49F4-A000-9CE5A86E9CC1}">
      <dsp:nvSpPr>
        <dsp:cNvPr id="0" name=""/>
        <dsp:cNvSpPr/>
      </dsp:nvSpPr>
      <dsp:spPr>
        <a:xfrm>
          <a:off x="1055878" y="467615"/>
          <a:ext cx="1321014" cy="66050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ITU- Intensive care unit</a:t>
          </a:r>
        </a:p>
      </dsp:txBody>
      <dsp:txXfrm>
        <a:off x="1088121" y="499858"/>
        <a:ext cx="1256528" cy="5960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5/6/2025</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52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5/6/2025</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69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5/6/2025</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53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5/6/2025</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38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5/6/2025</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62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5/6/2025</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260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5/6/2025</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54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5/6/2025</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21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5/6/2025</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37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5/6/2025</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57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5/6/2025</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00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cap="none" spc="0" baseline="0">
                <a:solidFill>
                  <a:schemeClr val="tx1">
                    <a:tint val="75000"/>
                  </a:schemeClr>
                </a:solidFill>
                <a:latin typeface="+mn-lt"/>
              </a:defRPr>
            </a:lvl1pPr>
          </a:lstStyle>
          <a:p>
            <a:fld id="{82EDB8D0-98ED-4B86-9D5F-E61ADC70144D}" type="datetimeFigureOut">
              <a:rPr lang="en-US" smtClean="0"/>
              <a:pPr/>
              <a:t>5/6/2025</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050216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860742" y="1124988"/>
            <a:ext cx="4425962" cy="2387600"/>
          </a:xfrm>
        </p:spPr>
        <p:txBody>
          <a:bodyPr>
            <a:normAutofit/>
          </a:bodyPr>
          <a:lstStyle/>
          <a:p>
            <a:pPr algn="l"/>
            <a:r>
              <a:rPr lang="en-US" sz="3300" dirty="0"/>
              <a:t>DEVONSHIRE WARD STUDENT HANDBOOK. GENERAL SURGERY</a:t>
            </a:r>
          </a:p>
        </p:txBody>
      </p:sp>
      <p:pic>
        <p:nvPicPr>
          <p:cNvPr id="3" name="Picture 2">
            <a:extLst>
              <a:ext uri="{FF2B5EF4-FFF2-40B4-BE49-F238E27FC236}">
                <a16:creationId xmlns:a16="http://schemas.microsoft.com/office/drawing/2014/main" id="{6C24BE7C-5DCE-AB19-A04A-6000B00A9287}"/>
              </a:ext>
            </a:extLst>
          </p:cNvPr>
          <p:cNvPicPr>
            <a:picLocks noChangeAspect="1"/>
          </p:cNvPicPr>
          <p:nvPr/>
        </p:nvPicPr>
        <p:blipFill rotWithShape="1">
          <a:blip r:embed="rId2"/>
          <a:srcRect l="37236" r="-4" b="-4"/>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15" name="!!Rectangle">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l">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8D77ABD-F660-9E90-849B-F44B72B6D1EE}"/>
              </a:ext>
            </a:extLst>
          </p:cNvPr>
          <p:cNvSpPr txBox="1"/>
          <p:nvPr/>
        </p:nvSpPr>
        <p:spPr>
          <a:xfrm>
            <a:off x="770861" y="4004930"/>
            <a:ext cx="44833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By Leanne Jones &amp; Yasmin Brocklehurst (Devonshire ward LEM) </a:t>
            </a:r>
            <a:endParaRPr lang="en-US" dirty="0"/>
          </a:p>
        </p:txBody>
      </p:sp>
      <p:sp>
        <p:nvSpPr>
          <p:cNvPr id="5" name="TextBox 4">
            <a:extLst>
              <a:ext uri="{FF2B5EF4-FFF2-40B4-BE49-F238E27FC236}">
                <a16:creationId xmlns:a16="http://schemas.microsoft.com/office/drawing/2014/main" id="{DF321EC2-1D3C-4B3A-14DC-A3A5B4619833}"/>
              </a:ext>
            </a:extLst>
          </p:cNvPr>
          <p:cNvSpPr txBox="1"/>
          <p:nvPr/>
        </p:nvSpPr>
        <p:spPr>
          <a:xfrm>
            <a:off x="824022" y="4820093"/>
            <a:ext cx="25429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January 2024 </a:t>
            </a:r>
          </a:p>
        </p:txBody>
      </p:sp>
    </p:spTree>
    <p:extLst>
      <p:ext uri="{BB962C8B-B14F-4D97-AF65-F5344CB8AC3E}">
        <p14:creationId xmlns:p14="http://schemas.microsoft.com/office/powerpoint/2010/main" val="1659662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Common diagnostics test for surgery include:</a:t>
            </a:r>
          </a:p>
        </p:txBody>
      </p:sp>
      <p:sp>
        <p:nvSpPr>
          <p:cNvPr id="3" name="Content Placeholder"/>
          <p:cNvSpPr>
            <a:spLocks noGrp="1"/>
          </p:cNvSpPr>
          <p:nvPr>
            <p:ph idx="1"/>
          </p:nvPr>
        </p:nvSpPr>
        <p:spPr>
          <a:xfrm>
            <a:off x="5827048" y="1868487"/>
            <a:ext cx="5721484" cy="4351338"/>
          </a:xfrm>
        </p:spPr>
        <p:txBody>
          <a:bodyPr vert="horz" lIns="91440" tIns="45720" rIns="91440" bIns="45720" rtlCol="0" anchor="t">
            <a:normAutofit/>
          </a:bodyPr>
          <a:lstStyle/>
          <a:p>
            <a:pPr lvl="0"/>
            <a:r>
              <a:rPr lang="en-US" sz="1500" b="1" dirty="0"/>
              <a:t>X-ray</a:t>
            </a:r>
            <a:r>
              <a:rPr lang="en-US" sz="1500" dirty="0"/>
              <a:t> An X-ray is a quick and painless procedure commonly used to produce images of the inside of the body</a:t>
            </a:r>
          </a:p>
          <a:p>
            <a:pPr lvl="0"/>
            <a:r>
              <a:rPr lang="en-US" sz="1500" b="1" dirty="0"/>
              <a:t>USS</a:t>
            </a:r>
            <a:r>
              <a:rPr lang="en-US" sz="1500" dirty="0"/>
              <a:t>- Ultrasound scan An ultrasound scan, sometimes called a sonogram, is a procedure that uses high-frequency sound waves to create an image of part of the inside of the body</a:t>
            </a:r>
          </a:p>
          <a:p>
            <a:pPr lvl="0"/>
            <a:r>
              <a:rPr lang="en-US" sz="1500" b="1" dirty="0"/>
              <a:t>MRCP</a:t>
            </a:r>
            <a:r>
              <a:rPr lang="en-US" sz="1500" dirty="0"/>
              <a:t> A magnetic resonance cholangiopancreatography scan is a non-invasive medical scanning method that uses radio waves and a magnetic field</a:t>
            </a:r>
          </a:p>
          <a:p>
            <a:pPr lvl="0"/>
            <a:r>
              <a:rPr lang="en-US" sz="1500" b="1" dirty="0"/>
              <a:t>ERCP</a:t>
            </a:r>
            <a:r>
              <a:rPr lang="en-US" sz="1500" dirty="0"/>
              <a:t> Endoscopic retrograde cholangiopancreatography is a procedure that combines upper gastrointestinal endoscopy and x-rays to treat problems of the bile and pancreatic ducts</a:t>
            </a:r>
          </a:p>
        </p:txBody>
      </p:sp>
      <p:pic>
        <p:nvPicPr>
          <p:cNvPr id="5" name="Picture 4" descr="Desk with stethoscope and computer keyboard">
            <a:extLst>
              <a:ext uri="{FF2B5EF4-FFF2-40B4-BE49-F238E27FC236}">
                <a16:creationId xmlns:a16="http://schemas.microsoft.com/office/drawing/2014/main" id="{7C82322A-450C-06B2-0741-2D0AA4074FFB}"/>
              </a:ext>
            </a:extLst>
          </p:cNvPr>
          <p:cNvPicPr>
            <a:picLocks noChangeAspect="1"/>
          </p:cNvPicPr>
          <p:nvPr/>
        </p:nvPicPr>
        <p:blipFill rotWithShape="1">
          <a:blip r:embed="rId2"/>
          <a:srcRect l="50788" r="1954" b="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Tree>
    <p:extLst>
      <p:ext uri="{BB962C8B-B14F-4D97-AF65-F5344CB8AC3E}">
        <p14:creationId xmlns:p14="http://schemas.microsoft.com/office/powerpoint/2010/main" val="1463312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D6C510-28D3-AE1B-158B-1DD3D55E95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BABCA6-A183-83B3-BDE3-24A9C136B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16D5392A-0D0F-2F8B-A1E4-AABDB9273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a:extLst>
              <a:ext uri="{FF2B5EF4-FFF2-40B4-BE49-F238E27FC236}">
                <a16:creationId xmlns:a16="http://schemas.microsoft.com/office/drawing/2014/main" id="{FE648A0C-659C-55D7-8328-A96B6E4AE732}"/>
              </a:ext>
            </a:extLst>
          </p:cNvPr>
          <p:cNvSpPr>
            <a:spLocks noGrp="1"/>
          </p:cNvSpPr>
          <p:nvPr>
            <p:ph type="ctrTitle"/>
          </p:nvPr>
        </p:nvSpPr>
        <p:spPr>
          <a:xfrm>
            <a:off x="5827048" y="407987"/>
            <a:ext cx="5721484" cy="1325563"/>
          </a:xfrm>
        </p:spPr>
        <p:txBody>
          <a:bodyPr>
            <a:normAutofit/>
          </a:bodyPr>
          <a:lstStyle/>
          <a:p>
            <a:r>
              <a:rPr lang="en-US" dirty="0"/>
              <a:t>Common diagnostics test for surgery include:</a:t>
            </a:r>
          </a:p>
        </p:txBody>
      </p:sp>
      <p:sp>
        <p:nvSpPr>
          <p:cNvPr id="3" name="Content Placeholder">
            <a:extLst>
              <a:ext uri="{FF2B5EF4-FFF2-40B4-BE49-F238E27FC236}">
                <a16:creationId xmlns:a16="http://schemas.microsoft.com/office/drawing/2014/main" id="{DBF3419F-E44C-A37D-AEBD-8A87C1FC7064}"/>
              </a:ext>
            </a:extLst>
          </p:cNvPr>
          <p:cNvSpPr>
            <a:spLocks noGrp="1"/>
          </p:cNvSpPr>
          <p:nvPr>
            <p:ph idx="1"/>
          </p:nvPr>
        </p:nvSpPr>
        <p:spPr>
          <a:xfrm>
            <a:off x="5827048" y="1868487"/>
            <a:ext cx="5721484" cy="4351338"/>
          </a:xfrm>
        </p:spPr>
        <p:txBody>
          <a:bodyPr vert="horz" lIns="91440" tIns="45720" rIns="91440" bIns="45720" rtlCol="0" anchor="t">
            <a:normAutofit/>
          </a:bodyPr>
          <a:lstStyle/>
          <a:p>
            <a:pPr lvl="0"/>
            <a:endParaRPr lang="en-US" sz="1500" dirty="0"/>
          </a:p>
          <a:p>
            <a:r>
              <a:rPr lang="en-US" sz="1500" b="1" dirty="0"/>
              <a:t>MRI </a:t>
            </a:r>
            <a:r>
              <a:rPr lang="en-US" sz="1500" dirty="0"/>
              <a:t>Magnetic resonance imaging is a type of scan that uses strong magnetic fields and radio waves to produce detailed images of the inside of the body</a:t>
            </a:r>
          </a:p>
          <a:p>
            <a:r>
              <a:rPr lang="en-US" sz="1500" b="1" dirty="0"/>
              <a:t>CT scan</a:t>
            </a:r>
            <a:r>
              <a:rPr lang="en-US" sz="1500" dirty="0"/>
              <a:t>: A computed tomography scan uses X-rays and a computer to create detailed images of the inside of the body</a:t>
            </a:r>
          </a:p>
          <a:p>
            <a:r>
              <a:rPr lang="en-US" sz="1500" dirty="0"/>
              <a:t>Blood tests </a:t>
            </a:r>
          </a:p>
          <a:p>
            <a:r>
              <a:rPr lang="en-US" sz="1500" dirty="0"/>
              <a:t>Sputum samples </a:t>
            </a:r>
          </a:p>
          <a:p>
            <a:r>
              <a:rPr lang="en-US" sz="1500" dirty="0"/>
              <a:t>Urinalysis </a:t>
            </a:r>
          </a:p>
          <a:p>
            <a:endParaRPr lang="en-US" sz="1500" dirty="0"/>
          </a:p>
          <a:p>
            <a:endParaRPr lang="en-US" sz="1500" dirty="0"/>
          </a:p>
          <a:p>
            <a:endParaRPr lang="en-US" sz="1500" dirty="0"/>
          </a:p>
        </p:txBody>
      </p:sp>
      <p:pic>
        <p:nvPicPr>
          <p:cNvPr id="5" name="Picture 4" descr="Desk with stethoscope and computer keyboard">
            <a:extLst>
              <a:ext uri="{FF2B5EF4-FFF2-40B4-BE49-F238E27FC236}">
                <a16:creationId xmlns:a16="http://schemas.microsoft.com/office/drawing/2014/main" id="{47021E09-83B5-37A7-069E-4106BCD26B09}"/>
              </a:ext>
            </a:extLst>
          </p:cNvPr>
          <p:cNvPicPr>
            <a:picLocks noChangeAspect="1"/>
          </p:cNvPicPr>
          <p:nvPr/>
        </p:nvPicPr>
        <p:blipFill rotWithShape="1">
          <a:blip r:embed="rId2"/>
          <a:srcRect l="50788" r="1954" b="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Tree>
    <p:extLst>
      <p:ext uri="{BB962C8B-B14F-4D97-AF65-F5344CB8AC3E}">
        <p14:creationId xmlns:p14="http://schemas.microsoft.com/office/powerpoint/2010/main" val="2006022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The gastrointestinal tract</a:t>
            </a:r>
          </a:p>
        </p:txBody>
      </p:sp>
      <p:sp>
        <p:nvSpPr>
          <p:cNvPr id="3" name="Content Placeholder"/>
          <p:cNvSpPr>
            <a:spLocks noGrp="1"/>
          </p:cNvSpPr>
          <p:nvPr>
            <p:ph idx="1"/>
          </p:nvPr>
        </p:nvSpPr>
        <p:spPr>
          <a:xfrm>
            <a:off x="5827048" y="1868487"/>
            <a:ext cx="5721484" cy="4351338"/>
          </a:xfrm>
        </p:spPr>
        <p:txBody>
          <a:bodyPr>
            <a:normAutofit/>
          </a:bodyPr>
          <a:lstStyle/>
          <a:p>
            <a:pPr lvl="0"/>
            <a:r>
              <a:rPr lang="en-US" dirty="0"/>
              <a:t>Upper gastrointestinal surgery is surgery performed to treat pathologies of the oesophagus, stomach, pancreas, liver, spleen, bile duct and gall bladder</a:t>
            </a:r>
          </a:p>
        </p:txBody>
      </p:sp>
      <p:pic>
        <p:nvPicPr>
          <p:cNvPr id="4" name="Picture 3" descr="How Your Gastrointestinal Tract Works - MU Health Care">
            <a:extLst>
              <a:ext uri="{FF2B5EF4-FFF2-40B4-BE49-F238E27FC236}">
                <a16:creationId xmlns:a16="http://schemas.microsoft.com/office/drawing/2014/main" id="{5B87AD31-5174-398B-9181-ACA46548B93F}"/>
              </a:ext>
            </a:extLst>
          </p:cNvPr>
          <p:cNvPicPr>
            <a:picLocks noChangeAspect="1"/>
          </p:cNvPicPr>
          <p:nvPr/>
        </p:nvPicPr>
        <p:blipFill>
          <a:blip r:embed="rId2"/>
          <a:stretch>
            <a:fillRect/>
          </a:stretch>
        </p:blipFill>
        <p:spPr>
          <a:xfrm>
            <a:off x="104658" y="257822"/>
            <a:ext cx="5322242" cy="6107172"/>
          </a:xfrm>
          <a:prstGeom prst="rect">
            <a:avLst/>
          </a:prstGeom>
        </p:spPr>
      </p:pic>
    </p:spTree>
    <p:extLst>
      <p:ext uri="{BB962C8B-B14F-4D97-AF65-F5344CB8AC3E}">
        <p14:creationId xmlns:p14="http://schemas.microsoft.com/office/powerpoint/2010/main" val="328136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Commonly encountered conditions include.. </a:t>
            </a:r>
          </a:p>
        </p:txBody>
      </p:sp>
      <p:sp>
        <p:nvSpPr>
          <p:cNvPr id="3" name="Content Placeholder"/>
          <p:cNvSpPr>
            <a:spLocks noGrp="1"/>
          </p:cNvSpPr>
          <p:nvPr>
            <p:ph idx="1"/>
          </p:nvPr>
        </p:nvSpPr>
        <p:spPr>
          <a:xfrm>
            <a:off x="5827048" y="1868487"/>
            <a:ext cx="5721484" cy="4351338"/>
          </a:xfrm>
        </p:spPr>
        <p:txBody>
          <a:bodyPr vert="horz" lIns="91440" tIns="45720" rIns="91440" bIns="45720" rtlCol="0" anchor="t">
            <a:normAutofit lnSpcReduction="10000"/>
          </a:bodyPr>
          <a:lstStyle/>
          <a:p>
            <a:pPr lvl="0"/>
            <a:r>
              <a:rPr lang="en-US" dirty="0"/>
              <a:t>Pain and inflammation of the stomach and flank area</a:t>
            </a:r>
          </a:p>
          <a:p>
            <a:pPr lvl="0"/>
            <a:r>
              <a:rPr lang="en-US" dirty="0"/>
              <a:t>Gastritis</a:t>
            </a:r>
          </a:p>
          <a:p>
            <a:pPr lvl="0"/>
            <a:r>
              <a:rPr lang="en-US" dirty="0"/>
              <a:t>H-pylori infection</a:t>
            </a:r>
          </a:p>
          <a:p>
            <a:pPr lvl="0"/>
            <a:r>
              <a:rPr lang="en-US" dirty="0"/>
              <a:t>Gastroesophageal reflux disease</a:t>
            </a:r>
          </a:p>
          <a:p>
            <a:pPr lvl="0"/>
            <a:r>
              <a:rPr lang="en-US" dirty="0"/>
              <a:t>Peptic ulcers</a:t>
            </a:r>
          </a:p>
          <a:p>
            <a:r>
              <a:rPr lang="en-US" dirty="0"/>
              <a:t>Bowel obstructions </a:t>
            </a:r>
          </a:p>
          <a:p>
            <a:r>
              <a:rPr lang="en-US" dirty="0"/>
              <a:t>Cancers </a:t>
            </a:r>
          </a:p>
          <a:p>
            <a:r>
              <a:rPr lang="en-US" dirty="0"/>
              <a:t>Diverticulitis </a:t>
            </a:r>
          </a:p>
          <a:p>
            <a:r>
              <a:rPr lang="en-US" dirty="0"/>
              <a:t>Appendicitis </a:t>
            </a:r>
          </a:p>
        </p:txBody>
      </p:sp>
      <p:pic>
        <p:nvPicPr>
          <p:cNvPr id="4" name="Picture 3" descr="How Your Gastrointestinal Tract Works - MU Health Care">
            <a:extLst>
              <a:ext uri="{FF2B5EF4-FFF2-40B4-BE49-F238E27FC236}">
                <a16:creationId xmlns:a16="http://schemas.microsoft.com/office/drawing/2014/main" id="{F5F7AAB8-6B45-8B1B-92EB-60D306B15E39}"/>
              </a:ext>
            </a:extLst>
          </p:cNvPr>
          <p:cNvPicPr>
            <a:picLocks noChangeAspect="1"/>
          </p:cNvPicPr>
          <p:nvPr/>
        </p:nvPicPr>
        <p:blipFill>
          <a:blip r:embed="rId2"/>
          <a:stretch>
            <a:fillRect/>
          </a:stretch>
        </p:blipFill>
        <p:spPr>
          <a:xfrm>
            <a:off x="217546" y="295451"/>
            <a:ext cx="5284612" cy="6069542"/>
          </a:xfrm>
          <a:prstGeom prst="rect">
            <a:avLst/>
          </a:prstGeom>
        </p:spPr>
      </p:pic>
    </p:spTree>
    <p:extLst>
      <p:ext uri="{BB962C8B-B14F-4D97-AF65-F5344CB8AC3E}">
        <p14:creationId xmlns:p14="http://schemas.microsoft.com/office/powerpoint/2010/main" val="329417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Common GI surgical procedures include:</a:t>
            </a:r>
          </a:p>
        </p:txBody>
      </p:sp>
      <p:sp>
        <p:nvSpPr>
          <p:cNvPr id="3" name="Content Placeholder"/>
          <p:cNvSpPr>
            <a:spLocks noGrp="1"/>
          </p:cNvSpPr>
          <p:nvPr>
            <p:ph idx="1"/>
          </p:nvPr>
        </p:nvSpPr>
        <p:spPr>
          <a:xfrm>
            <a:off x="5827048" y="1868487"/>
            <a:ext cx="5721484" cy="4351338"/>
          </a:xfrm>
        </p:spPr>
        <p:txBody>
          <a:bodyPr>
            <a:normAutofit/>
          </a:bodyPr>
          <a:lstStyle/>
          <a:p>
            <a:pPr lvl="0"/>
            <a:r>
              <a:rPr lang="en-US" sz="1500" dirty="0"/>
              <a:t>Laparoscopic cholecystectomy</a:t>
            </a:r>
          </a:p>
          <a:p>
            <a:pPr lvl="0"/>
            <a:r>
              <a:rPr lang="en-US" sz="1500" dirty="0"/>
              <a:t>Laparoscopic cholecystectomy and bile duct exploration</a:t>
            </a:r>
          </a:p>
          <a:p>
            <a:pPr lvl="0"/>
            <a:r>
              <a:rPr lang="en-US" sz="1500" dirty="0"/>
              <a:t>Endoscopic Retrograde Cholangiopancreatography</a:t>
            </a:r>
          </a:p>
          <a:p>
            <a:pPr lvl="0"/>
            <a:r>
              <a:rPr lang="en-US" sz="1500" dirty="0"/>
              <a:t>Laparoscopic repair of hiatus hernias</a:t>
            </a:r>
          </a:p>
          <a:p>
            <a:pPr lvl="0"/>
            <a:r>
              <a:rPr lang="en-US" sz="1500" dirty="0"/>
              <a:t>Gastroscopy +/- oesophageal stent insertion</a:t>
            </a:r>
          </a:p>
          <a:p>
            <a:pPr lvl="0"/>
            <a:r>
              <a:rPr lang="en-US" sz="1500" dirty="0"/>
              <a:t>Laparoscopic repair of inguinal hernias</a:t>
            </a:r>
          </a:p>
          <a:p>
            <a:pPr lvl="0"/>
            <a:r>
              <a:rPr lang="en-US" sz="1500" dirty="0"/>
              <a:t>Laparoscopic repair of incisional hernias</a:t>
            </a:r>
          </a:p>
          <a:p>
            <a:pPr lvl="0"/>
            <a:r>
              <a:rPr lang="en-US" sz="1500" dirty="0"/>
              <a:t>Open repair of inguinal hernias</a:t>
            </a:r>
          </a:p>
          <a:p>
            <a:pPr lvl="0"/>
            <a:r>
              <a:rPr lang="en-US" sz="1500" dirty="0"/>
              <a:t>Repair of para-umbilical, femoral and epigastric hernias</a:t>
            </a:r>
          </a:p>
          <a:p>
            <a:pPr lvl="0"/>
            <a:r>
              <a:rPr lang="en-US" sz="1500" dirty="0"/>
              <a:t>Laparoscopic staging of tumours  Colorectal surgery: - specialises in the diagnosis and treatment of colorectal and anal pathology including bowel cancer , diverticular disease and inflammatory bowel disease</a:t>
            </a:r>
          </a:p>
        </p:txBody>
      </p:sp>
      <p:pic>
        <p:nvPicPr>
          <p:cNvPr id="4" name="Picture 3" descr="How Your Gastrointestinal Tract Works - MU Health Care">
            <a:extLst>
              <a:ext uri="{FF2B5EF4-FFF2-40B4-BE49-F238E27FC236}">
                <a16:creationId xmlns:a16="http://schemas.microsoft.com/office/drawing/2014/main" id="{79746C73-6504-C708-281A-A8DE49B271F4}"/>
              </a:ext>
            </a:extLst>
          </p:cNvPr>
          <p:cNvPicPr>
            <a:picLocks noChangeAspect="1"/>
          </p:cNvPicPr>
          <p:nvPr/>
        </p:nvPicPr>
        <p:blipFill>
          <a:blip r:embed="rId2"/>
          <a:stretch>
            <a:fillRect/>
          </a:stretch>
        </p:blipFill>
        <p:spPr>
          <a:xfrm>
            <a:off x="198731" y="389526"/>
            <a:ext cx="5237575" cy="6003690"/>
          </a:xfrm>
          <a:prstGeom prst="rect">
            <a:avLst/>
          </a:prstGeom>
        </p:spPr>
      </p:pic>
    </p:spTree>
    <p:extLst>
      <p:ext uri="{BB962C8B-B14F-4D97-AF65-F5344CB8AC3E}">
        <p14:creationId xmlns:p14="http://schemas.microsoft.com/office/powerpoint/2010/main" val="760407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Common upper GI symptoms include</a:t>
            </a:r>
          </a:p>
        </p:txBody>
      </p:sp>
      <p:sp>
        <p:nvSpPr>
          <p:cNvPr id="3" name="Content Placeholder"/>
          <p:cNvSpPr>
            <a:spLocks noGrp="1"/>
          </p:cNvSpPr>
          <p:nvPr>
            <p:ph idx="1"/>
          </p:nvPr>
        </p:nvSpPr>
        <p:spPr>
          <a:xfrm>
            <a:off x="5827048" y="1868487"/>
            <a:ext cx="5721484" cy="4351338"/>
          </a:xfrm>
        </p:spPr>
        <p:txBody>
          <a:bodyPr vert="horz" lIns="91440" tIns="45720" rIns="91440" bIns="45720" rtlCol="0" anchor="t">
            <a:normAutofit/>
          </a:bodyPr>
          <a:lstStyle/>
          <a:p>
            <a:pPr lvl="0"/>
            <a:r>
              <a:rPr lang="en-US" sz="2000" dirty="0"/>
              <a:t>Fatigue</a:t>
            </a:r>
          </a:p>
          <a:p>
            <a:pPr lvl="0"/>
            <a:r>
              <a:rPr lang="en-US" sz="2000" dirty="0"/>
              <a:t>Cramping</a:t>
            </a:r>
          </a:p>
          <a:p>
            <a:pPr lvl="0"/>
            <a:r>
              <a:rPr lang="en-US" sz="2000" dirty="0"/>
              <a:t>Bloating</a:t>
            </a:r>
          </a:p>
          <a:p>
            <a:pPr lvl="0"/>
            <a:r>
              <a:rPr lang="en-US" sz="2000" dirty="0"/>
              <a:t>Gas</a:t>
            </a:r>
          </a:p>
          <a:p>
            <a:pPr lvl="0"/>
            <a:r>
              <a:rPr lang="en-US" sz="2000" dirty="0"/>
              <a:t>Diarrhoea</a:t>
            </a:r>
          </a:p>
          <a:p>
            <a:pPr lvl="0"/>
            <a:r>
              <a:rPr lang="en-US" sz="2000" dirty="0"/>
              <a:t>Constipation</a:t>
            </a:r>
          </a:p>
          <a:p>
            <a:pPr lvl="0"/>
            <a:r>
              <a:rPr lang="en-US" sz="2000" dirty="0"/>
              <a:t>Abdominal pain</a:t>
            </a:r>
          </a:p>
          <a:p>
            <a:pPr marL="0" lvl="0" indent="0">
              <a:buNone/>
            </a:pPr>
            <a:endParaRPr lang="en-US" sz="2000" dirty="0"/>
          </a:p>
        </p:txBody>
      </p:sp>
      <p:pic>
        <p:nvPicPr>
          <p:cNvPr id="4" name="Picture 3" descr="How Your Gastrointestinal Tract Works - MU Health Care">
            <a:extLst>
              <a:ext uri="{FF2B5EF4-FFF2-40B4-BE49-F238E27FC236}">
                <a16:creationId xmlns:a16="http://schemas.microsoft.com/office/drawing/2014/main" id="{EEB7112C-5EF2-E4CE-BB9C-0219B36CB650}"/>
              </a:ext>
            </a:extLst>
          </p:cNvPr>
          <p:cNvPicPr>
            <a:picLocks noChangeAspect="1"/>
          </p:cNvPicPr>
          <p:nvPr/>
        </p:nvPicPr>
        <p:blipFill>
          <a:blip r:embed="rId2"/>
          <a:stretch>
            <a:fillRect/>
          </a:stretch>
        </p:blipFill>
        <p:spPr>
          <a:xfrm>
            <a:off x="142287" y="173155"/>
            <a:ext cx="5585648" cy="6408208"/>
          </a:xfrm>
          <a:prstGeom prst="rect">
            <a:avLst/>
          </a:prstGeom>
        </p:spPr>
      </p:pic>
    </p:spTree>
    <p:extLst>
      <p:ext uri="{BB962C8B-B14F-4D97-AF65-F5344CB8AC3E}">
        <p14:creationId xmlns:p14="http://schemas.microsoft.com/office/powerpoint/2010/main" val="161678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860742" y="1124988"/>
            <a:ext cx="4425962" cy="2387600"/>
          </a:xfrm>
        </p:spPr>
        <p:txBody>
          <a:bodyPr>
            <a:normAutofit/>
          </a:bodyPr>
          <a:lstStyle/>
          <a:p>
            <a:pPr algn="l"/>
            <a:r>
              <a:rPr lang="en-US" dirty="0"/>
              <a:t>Max fax/ ENT</a:t>
            </a:r>
          </a:p>
        </p:txBody>
      </p:sp>
      <p:sp>
        <p:nvSpPr>
          <p:cNvPr id="15" name="!!Rectangle">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l">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descr="How Does an ENT Doctor Help You? | Raleigh Capitol Ear, Nose &amp; Throat">
            <a:extLst>
              <a:ext uri="{FF2B5EF4-FFF2-40B4-BE49-F238E27FC236}">
                <a16:creationId xmlns:a16="http://schemas.microsoft.com/office/drawing/2014/main" id="{E6F5FCB1-E542-526C-6A4D-15E98C5F07E2}"/>
              </a:ext>
            </a:extLst>
          </p:cNvPr>
          <p:cNvPicPr>
            <a:picLocks noChangeAspect="1"/>
          </p:cNvPicPr>
          <p:nvPr/>
        </p:nvPicPr>
        <p:blipFill>
          <a:blip r:embed="rId2"/>
          <a:stretch>
            <a:fillRect/>
          </a:stretch>
        </p:blipFill>
        <p:spPr>
          <a:xfrm>
            <a:off x="5289698" y="124047"/>
            <a:ext cx="6609907" cy="6609907"/>
          </a:xfrm>
          <a:prstGeom prst="rect">
            <a:avLst/>
          </a:prstGeom>
        </p:spPr>
      </p:pic>
    </p:spTree>
    <p:extLst>
      <p:ext uri="{BB962C8B-B14F-4D97-AF65-F5344CB8AC3E}">
        <p14:creationId xmlns:p14="http://schemas.microsoft.com/office/powerpoint/2010/main" val="203157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What do ENT specialists do?</a:t>
            </a:r>
          </a:p>
        </p:txBody>
      </p:sp>
      <p:sp>
        <p:nvSpPr>
          <p:cNvPr id="3" name="Content Placeholder"/>
          <p:cNvSpPr>
            <a:spLocks noGrp="1"/>
          </p:cNvSpPr>
          <p:nvPr>
            <p:ph idx="1"/>
          </p:nvPr>
        </p:nvSpPr>
        <p:spPr>
          <a:xfrm>
            <a:off x="5827048" y="1868487"/>
            <a:ext cx="5721484" cy="4351338"/>
          </a:xfrm>
        </p:spPr>
        <p:txBody>
          <a:bodyPr vert="horz" lIns="91440" tIns="45720" rIns="91440" bIns="45720" rtlCol="0" anchor="t">
            <a:normAutofit/>
          </a:bodyPr>
          <a:lstStyle/>
          <a:p>
            <a:pPr lvl="0"/>
            <a:r>
              <a:rPr lang="en-US" dirty="0"/>
              <a:t>The ENT team treat conditions that affect the senses such as hearing and balance disorders or smell and taste problems</a:t>
            </a:r>
          </a:p>
          <a:p>
            <a:pPr lvl="0"/>
            <a:r>
              <a:rPr lang="en-US" dirty="0"/>
              <a:t>You'll also treat patients with conditions that affect their voice, breathing and swallowing as well as those with head and neck tumours</a:t>
            </a:r>
          </a:p>
          <a:p>
            <a:r>
              <a:rPr lang="en-US" dirty="0"/>
              <a:t>On Devonshire ward, we can treat patients with Tracheostomies and Laryngectomies. </a:t>
            </a:r>
          </a:p>
        </p:txBody>
      </p:sp>
      <p:pic>
        <p:nvPicPr>
          <p:cNvPr id="4" name="Picture 3" descr="Ear, Nose, and Throat | GlobeHealer">
            <a:extLst>
              <a:ext uri="{FF2B5EF4-FFF2-40B4-BE49-F238E27FC236}">
                <a16:creationId xmlns:a16="http://schemas.microsoft.com/office/drawing/2014/main" id="{1CA435F4-CA30-2B3B-6265-25822CA9F532}"/>
              </a:ext>
            </a:extLst>
          </p:cNvPr>
          <p:cNvPicPr>
            <a:picLocks noChangeAspect="1"/>
          </p:cNvPicPr>
          <p:nvPr/>
        </p:nvPicPr>
        <p:blipFill rotWithShape="1">
          <a:blip r:embed="rId2"/>
          <a:srcRect r="48138" b="136"/>
          <a:stretch/>
        </p:blipFill>
        <p:spPr>
          <a:xfrm>
            <a:off x="519223" y="211654"/>
            <a:ext cx="5058412" cy="6496728"/>
          </a:xfrm>
          <a:prstGeom prst="rect">
            <a:avLst/>
          </a:prstGeom>
        </p:spPr>
      </p:pic>
    </p:spTree>
    <p:extLst>
      <p:ext uri="{BB962C8B-B14F-4D97-AF65-F5344CB8AC3E}">
        <p14:creationId xmlns:p14="http://schemas.microsoft.com/office/powerpoint/2010/main" val="4234980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Types of common ENT surgeries</a:t>
            </a:r>
          </a:p>
        </p:txBody>
      </p:sp>
      <p:sp>
        <p:nvSpPr>
          <p:cNvPr id="3" name="Content Placeholder"/>
          <p:cNvSpPr>
            <a:spLocks noGrp="1"/>
          </p:cNvSpPr>
          <p:nvPr>
            <p:ph idx="1"/>
          </p:nvPr>
        </p:nvSpPr>
        <p:spPr>
          <a:xfrm>
            <a:off x="5827048" y="1868487"/>
            <a:ext cx="5721484" cy="4351338"/>
          </a:xfrm>
        </p:spPr>
        <p:txBody>
          <a:bodyPr>
            <a:normAutofit/>
          </a:bodyPr>
          <a:lstStyle/>
          <a:p>
            <a:pPr lvl="0"/>
            <a:r>
              <a:rPr lang="en-US" sz="1500" dirty="0"/>
              <a:t>Otology – Treatment of infection, disease and damage to the ear to improve hearing and balance</a:t>
            </a:r>
          </a:p>
          <a:p>
            <a:pPr lvl="0"/>
            <a:r>
              <a:rPr lang="en-US" sz="1500" dirty="0"/>
              <a:t>Rhinology – Treatment of sinus and nasal disorders, including allergy, to relieve pain, ease breathing and improve nasal function</a:t>
            </a:r>
          </a:p>
          <a:p>
            <a:pPr lvl="0"/>
            <a:r>
              <a:rPr lang="en-US" sz="1500" dirty="0"/>
              <a:t>Laryngology – Treatment of infections of the throat and larynx to ease speech and swallowing</a:t>
            </a:r>
          </a:p>
          <a:p>
            <a:pPr lvl="0"/>
            <a:r>
              <a:rPr lang="en-US" sz="1500" dirty="0"/>
              <a:t>Head and neck surgery – away from the main ENT systems, specializing in surgery on cysts, glands such as lymph, salivary, thyroid and parathyroid glands, and head and neck cancers</a:t>
            </a:r>
          </a:p>
          <a:p>
            <a:pPr lvl="0"/>
            <a:r>
              <a:rPr lang="en-US" sz="1500" dirty="0"/>
              <a:t>Facial plastics – this can include aesthetic procedures such as rhinoplasty , pinnaplasty , face lifts or reconstructive such as re-setting the jaw</a:t>
            </a:r>
          </a:p>
          <a:p>
            <a:pPr lvl="0"/>
            <a:r>
              <a:rPr lang="en-US" sz="1500" dirty="0"/>
              <a:t>Paediatrics – there are many ENT conditions, often congenital, that require treatment at a very young age</a:t>
            </a:r>
          </a:p>
        </p:txBody>
      </p:sp>
      <p:pic>
        <p:nvPicPr>
          <p:cNvPr id="5" name="Picture 4" descr="Ear, Nose, and Throat | GlobeHealer">
            <a:extLst>
              <a:ext uri="{FF2B5EF4-FFF2-40B4-BE49-F238E27FC236}">
                <a16:creationId xmlns:a16="http://schemas.microsoft.com/office/drawing/2014/main" id="{2F45036E-C05D-3F0B-2577-F00B74AD063A}"/>
              </a:ext>
            </a:extLst>
          </p:cNvPr>
          <p:cNvPicPr>
            <a:picLocks noChangeAspect="1"/>
          </p:cNvPicPr>
          <p:nvPr/>
        </p:nvPicPr>
        <p:blipFill rotWithShape="1">
          <a:blip r:embed="rId2"/>
          <a:srcRect r="48138" b="136"/>
          <a:stretch/>
        </p:blipFill>
        <p:spPr>
          <a:xfrm>
            <a:off x="234594" y="183542"/>
            <a:ext cx="5058412" cy="6496728"/>
          </a:xfrm>
          <a:prstGeom prst="rect">
            <a:avLst/>
          </a:prstGeom>
        </p:spPr>
      </p:pic>
    </p:spTree>
    <p:extLst>
      <p:ext uri="{BB962C8B-B14F-4D97-AF65-F5344CB8AC3E}">
        <p14:creationId xmlns:p14="http://schemas.microsoft.com/office/powerpoint/2010/main" val="3462267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Types of common ENT surgeries</a:t>
            </a:r>
          </a:p>
        </p:txBody>
      </p:sp>
      <p:sp>
        <p:nvSpPr>
          <p:cNvPr id="3" name="Content Placeholder"/>
          <p:cNvSpPr>
            <a:spLocks noGrp="1"/>
          </p:cNvSpPr>
          <p:nvPr>
            <p:ph idx="1"/>
          </p:nvPr>
        </p:nvSpPr>
        <p:spPr>
          <a:xfrm>
            <a:off x="5827048" y="1868487"/>
            <a:ext cx="5721484" cy="4351338"/>
          </a:xfrm>
        </p:spPr>
        <p:txBody>
          <a:bodyPr>
            <a:normAutofit/>
          </a:bodyPr>
          <a:lstStyle/>
          <a:p>
            <a:pPr lvl="0"/>
            <a:r>
              <a:rPr lang="en-US" sz="1700" dirty="0"/>
              <a:t>Insertion of grommets - to allow air to middle ear in cases of chronic middle ear infection to assist hearing</a:t>
            </a:r>
          </a:p>
          <a:p>
            <a:pPr lvl="0"/>
            <a:r>
              <a:rPr lang="en-US" sz="1700" dirty="0"/>
              <a:t>Tonsillectomy - removal of tonsils and/or adenoids to relieve a variety of conditions</a:t>
            </a:r>
          </a:p>
          <a:p>
            <a:pPr lvl="0"/>
            <a:r>
              <a:rPr lang="en-US" sz="1700" dirty="0"/>
              <a:t>Septoplasty - correction of nasal septum to enable clear breathing and prevent obstruction</a:t>
            </a:r>
          </a:p>
          <a:p>
            <a:pPr lvl="0"/>
            <a:r>
              <a:rPr lang="en-US" sz="1700" dirty="0"/>
              <a:t>Endoscopic sinus surgery - minimally invasive surgery for serious cases of inflamed, infected and blocked sinuses</a:t>
            </a:r>
          </a:p>
          <a:p>
            <a:pPr lvl="0"/>
            <a:r>
              <a:rPr lang="en-US" sz="1700" dirty="0"/>
              <a:t>Tracheostomy or “operations on the voice box ” - creation of an alternative airway in the throat for patients having trouble breathing</a:t>
            </a:r>
          </a:p>
        </p:txBody>
      </p:sp>
      <p:pic>
        <p:nvPicPr>
          <p:cNvPr id="5" name="Picture 4" descr="Ear, Nose, and Throat | GlobeHealer">
            <a:extLst>
              <a:ext uri="{FF2B5EF4-FFF2-40B4-BE49-F238E27FC236}">
                <a16:creationId xmlns:a16="http://schemas.microsoft.com/office/drawing/2014/main" id="{019BC6DD-B05A-B7AC-FBE8-7E526DDFDDEA}"/>
              </a:ext>
            </a:extLst>
          </p:cNvPr>
          <p:cNvPicPr>
            <a:picLocks noChangeAspect="1"/>
          </p:cNvPicPr>
          <p:nvPr/>
        </p:nvPicPr>
        <p:blipFill rotWithShape="1">
          <a:blip r:embed="rId2"/>
          <a:srcRect r="48138" b="136"/>
          <a:stretch/>
        </p:blipFill>
        <p:spPr>
          <a:xfrm>
            <a:off x="133519" y="211654"/>
            <a:ext cx="5058412" cy="6496728"/>
          </a:xfrm>
          <a:prstGeom prst="rect">
            <a:avLst/>
          </a:prstGeom>
        </p:spPr>
      </p:pic>
    </p:spTree>
    <p:extLst>
      <p:ext uri="{BB962C8B-B14F-4D97-AF65-F5344CB8AC3E}">
        <p14:creationId xmlns:p14="http://schemas.microsoft.com/office/powerpoint/2010/main" val="25333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p:cNvSpPr>
            <a:spLocks noGrp="1"/>
          </p:cNvSpPr>
          <p:nvPr>
            <p:ph idx="1"/>
          </p:nvPr>
        </p:nvSpPr>
        <p:spPr>
          <a:xfrm>
            <a:off x="5817523" y="1354137"/>
            <a:ext cx="5721484" cy="4351338"/>
          </a:xfrm>
        </p:spPr>
        <p:txBody>
          <a:bodyPr vert="horz" lIns="91440" tIns="45720" rIns="91440" bIns="45720" rtlCol="0" anchor="t">
            <a:normAutofit fontScale="92500" lnSpcReduction="10000"/>
          </a:bodyPr>
          <a:lstStyle/>
          <a:p>
            <a:r>
              <a:rPr lang="en-US" dirty="0"/>
              <a:t> Devonshire is a ward specialising in general surgery, we see a variety of different conditions on the ward. This means </a:t>
            </a:r>
            <a:r>
              <a:rPr lang="en-US" b="1" dirty="0">
                <a:solidFill>
                  <a:schemeClr val="accent4">
                    <a:lumMod val="75000"/>
                  </a:schemeClr>
                </a:solidFill>
              </a:rPr>
              <a:t>LOTS</a:t>
            </a:r>
            <a:r>
              <a:rPr lang="en-US" dirty="0"/>
              <a:t> of learning opportunities!</a:t>
            </a:r>
          </a:p>
          <a:p>
            <a:endParaRPr lang="en-US" dirty="0"/>
          </a:p>
          <a:p>
            <a:r>
              <a:rPr lang="en-US" dirty="0"/>
              <a:t>Take time to look at your handover sheet and identify learning opportunities that you might like to observe and participate in – </a:t>
            </a:r>
            <a:r>
              <a:rPr lang="en-US" b="1" dirty="0">
                <a:solidFill>
                  <a:schemeClr val="accent4">
                    <a:lumMod val="75000"/>
                  </a:schemeClr>
                </a:solidFill>
              </a:rPr>
              <a:t>take your learning into your own hands! </a:t>
            </a:r>
          </a:p>
          <a:p>
            <a:endParaRPr lang="en-US" dirty="0"/>
          </a:p>
          <a:p>
            <a:r>
              <a:rPr lang="en-US" dirty="0"/>
              <a:t>Ward LEM: Leanne Jones &amp; Yasmin Brocklehurst. </a:t>
            </a:r>
          </a:p>
        </p:txBody>
      </p:sp>
      <p:pic>
        <p:nvPicPr>
          <p:cNvPr id="4" name="Picture 3" descr="How to Reply Welcome Email: Tips and Examples for a Perfect Response -  AirMason Blog">
            <a:extLst>
              <a:ext uri="{FF2B5EF4-FFF2-40B4-BE49-F238E27FC236}">
                <a16:creationId xmlns:a16="http://schemas.microsoft.com/office/drawing/2014/main" id="{A618E0BA-697C-1FC1-D930-71739B9BFF2A}"/>
              </a:ext>
            </a:extLst>
          </p:cNvPr>
          <p:cNvPicPr>
            <a:picLocks noChangeAspect="1"/>
          </p:cNvPicPr>
          <p:nvPr/>
        </p:nvPicPr>
        <p:blipFill rotWithShape="1">
          <a:blip r:embed="rId2"/>
          <a:srcRect b="1756"/>
          <a:stretch/>
        </p:blipFill>
        <p:spPr>
          <a:xfrm>
            <a:off x="38806" y="899113"/>
            <a:ext cx="5642094" cy="5360678"/>
          </a:xfrm>
          <a:prstGeom prst="rect">
            <a:avLst/>
          </a:prstGeom>
        </p:spPr>
      </p:pic>
      <p:sp>
        <p:nvSpPr>
          <p:cNvPr id="5" name="TextBox 4">
            <a:extLst>
              <a:ext uri="{FF2B5EF4-FFF2-40B4-BE49-F238E27FC236}">
                <a16:creationId xmlns:a16="http://schemas.microsoft.com/office/drawing/2014/main" id="{AF64DF78-6667-2D6A-C5BB-7361441218D8}"/>
              </a:ext>
            </a:extLst>
          </p:cNvPr>
          <p:cNvSpPr txBox="1"/>
          <p:nvPr/>
        </p:nvSpPr>
        <p:spPr>
          <a:xfrm>
            <a:off x="6412540" y="820036"/>
            <a:ext cx="4297324" cy="461665"/>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chemeClr val="accent4">
                    <a:lumMod val="75000"/>
                  </a:schemeClr>
                </a:solidFill>
              </a:rPr>
              <a:t>Welcome to Devonshire!</a:t>
            </a:r>
          </a:p>
        </p:txBody>
      </p:sp>
    </p:spTree>
    <p:extLst>
      <p:ext uri="{BB962C8B-B14F-4D97-AF65-F5344CB8AC3E}">
        <p14:creationId xmlns:p14="http://schemas.microsoft.com/office/powerpoint/2010/main" val="1215082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4745196" y="407987"/>
            <a:ext cx="5721484" cy="1325563"/>
          </a:xfrm>
        </p:spPr>
        <p:txBody>
          <a:bodyPr>
            <a:normAutofit/>
          </a:bodyPr>
          <a:lstStyle/>
          <a:p>
            <a:r>
              <a:rPr lang="en-US" dirty="0"/>
              <a:t>What do Maxillofacial surgeons do?</a:t>
            </a:r>
          </a:p>
        </p:txBody>
      </p:sp>
      <p:sp>
        <p:nvSpPr>
          <p:cNvPr id="3" name="Content Placeholder"/>
          <p:cNvSpPr>
            <a:spLocks noGrp="1"/>
          </p:cNvSpPr>
          <p:nvPr>
            <p:ph idx="1"/>
          </p:nvPr>
        </p:nvSpPr>
        <p:spPr>
          <a:xfrm>
            <a:off x="4632307" y="2254191"/>
            <a:ext cx="5721484" cy="4351338"/>
          </a:xfrm>
        </p:spPr>
        <p:txBody>
          <a:bodyPr>
            <a:normAutofit/>
          </a:bodyPr>
          <a:lstStyle/>
          <a:p>
            <a:pPr lvl="0"/>
            <a:r>
              <a:rPr lang="en-US" dirty="0"/>
              <a:t>Misaligned jaws</a:t>
            </a:r>
          </a:p>
          <a:p>
            <a:pPr lvl="0"/>
            <a:r>
              <a:rPr lang="en-US" dirty="0"/>
              <a:t>Impacted wisdom teeth</a:t>
            </a:r>
          </a:p>
          <a:p>
            <a:pPr lvl="0"/>
            <a:r>
              <a:rPr lang="en-US" dirty="0"/>
              <a:t>Oral reconstructive surgery</a:t>
            </a:r>
          </a:p>
          <a:p>
            <a:pPr lvl="0"/>
            <a:r>
              <a:rPr lang="en-US" dirty="0"/>
              <a:t>Cancers of the head and neck</a:t>
            </a:r>
          </a:p>
          <a:p>
            <a:pPr lvl="0"/>
            <a:r>
              <a:rPr lang="en-US" dirty="0"/>
              <a:t>Dental implants</a:t>
            </a:r>
          </a:p>
        </p:txBody>
      </p:sp>
      <p:pic>
        <p:nvPicPr>
          <p:cNvPr id="4" name="Picture 3" descr="Oral and Maxillofacial Surgery - Instituto Maxilofacial">
            <a:extLst>
              <a:ext uri="{FF2B5EF4-FFF2-40B4-BE49-F238E27FC236}">
                <a16:creationId xmlns:a16="http://schemas.microsoft.com/office/drawing/2014/main" id="{0BB3A830-4B20-2AB1-3C56-838F5E29A819}"/>
              </a:ext>
            </a:extLst>
          </p:cNvPr>
          <p:cNvPicPr>
            <a:picLocks noChangeAspect="1"/>
          </p:cNvPicPr>
          <p:nvPr/>
        </p:nvPicPr>
        <p:blipFill>
          <a:blip r:embed="rId2"/>
          <a:stretch>
            <a:fillRect/>
          </a:stretch>
        </p:blipFill>
        <p:spPr>
          <a:xfrm>
            <a:off x="-4175" y="-205491"/>
            <a:ext cx="3470275" cy="6892689"/>
          </a:xfrm>
          <a:prstGeom prst="rect">
            <a:avLst/>
          </a:prstGeom>
        </p:spPr>
      </p:pic>
    </p:spTree>
    <p:extLst>
      <p:ext uri="{BB962C8B-B14F-4D97-AF65-F5344CB8AC3E}">
        <p14:creationId xmlns:p14="http://schemas.microsoft.com/office/powerpoint/2010/main" val="4001190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Gynaecology</a:t>
            </a:r>
          </a:p>
        </p:txBody>
      </p:sp>
      <p:sp>
        <p:nvSpPr>
          <p:cNvPr id="3" name="Content Placeholder"/>
          <p:cNvSpPr>
            <a:spLocks noGrp="1"/>
          </p:cNvSpPr>
          <p:nvPr>
            <p:ph idx="1"/>
          </p:nvPr>
        </p:nvSpPr>
        <p:spPr>
          <a:xfrm>
            <a:off x="5827048" y="1868487"/>
            <a:ext cx="5721484" cy="4351338"/>
          </a:xfrm>
        </p:spPr>
        <p:txBody>
          <a:bodyPr>
            <a:normAutofit/>
          </a:bodyPr>
          <a:lstStyle/>
          <a:p>
            <a:pPr lvl="0"/>
            <a:r>
              <a:rPr lang="en-US" sz="1700" dirty="0"/>
              <a:t>Laparoscopy and hysteroscopy- laparoscopy is used to examine the abdomen to investigate pelvic pain</a:t>
            </a:r>
          </a:p>
          <a:p>
            <a:pPr lvl="0"/>
            <a:r>
              <a:rPr lang="en-US" sz="1700" dirty="0"/>
              <a:t>Dilatation and curettage - to investigate heavy or irregular periods, or to remove retained products of conception post miscarriage</a:t>
            </a:r>
          </a:p>
          <a:p>
            <a:pPr lvl="0"/>
            <a:r>
              <a:rPr lang="en-US" sz="1700" dirty="0"/>
              <a:t>Hysterectomy- A total hysterectomy involves the removal of the uterus and the cervix</a:t>
            </a:r>
          </a:p>
          <a:p>
            <a:pPr lvl="0"/>
            <a:r>
              <a:rPr lang="en-US" sz="1700" dirty="0"/>
              <a:t>Endometrial ablation</a:t>
            </a:r>
          </a:p>
          <a:p>
            <a:pPr lvl="0"/>
            <a:r>
              <a:rPr lang="en-US" sz="1700" dirty="0"/>
              <a:t>Salpingectomy- removal of the full or part of the fallopian tube</a:t>
            </a:r>
          </a:p>
          <a:p>
            <a:pPr lvl="0"/>
            <a:r>
              <a:rPr lang="en-US" sz="1700" dirty="0"/>
              <a:t>Lap adhesiolysis- To remove scar tissue from disease or previous surgeries</a:t>
            </a:r>
          </a:p>
        </p:txBody>
      </p:sp>
      <p:pic>
        <p:nvPicPr>
          <p:cNvPr id="4" name="Picture 3" descr="Gynecology | Grupo HPA Saúde">
            <a:extLst>
              <a:ext uri="{FF2B5EF4-FFF2-40B4-BE49-F238E27FC236}">
                <a16:creationId xmlns:a16="http://schemas.microsoft.com/office/drawing/2014/main" id="{8C8FA36A-FF2E-E8CE-5DD5-50812D38051F}"/>
              </a:ext>
            </a:extLst>
          </p:cNvPr>
          <p:cNvPicPr>
            <a:picLocks noChangeAspect="1"/>
          </p:cNvPicPr>
          <p:nvPr/>
        </p:nvPicPr>
        <p:blipFill rotWithShape="1">
          <a:blip r:embed="rId2"/>
          <a:srcRect l="10277" r="6719" b="-247"/>
          <a:stretch/>
        </p:blipFill>
        <p:spPr>
          <a:xfrm>
            <a:off x="68792" y="1834444"/>
            <a:ext cx="5637976" cy="3631263"/>
          </a:xfrm>
          <a:prstGeom prst="rect">
            <a:avLst/>
          </a:prstGeom>
        </p:spPr>
      </p:pic>
    </p:spTree>
    <p:extLst>
      <p:ext uri="{BB962C8B-B14F-4D97-AF65-F5344CB8AC3E}">
        <p14:creationId xmlns:p14="http://schemas.microsoft.com/office/powerpoint/2010/main" val="3418612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Urology</a:t>
            </a:r>
          </a:p>
        </p:txBody>
      </p:sp>
      <p:sp>
        <p:nvSpPr>
          <p:cNvPr id="3" name="Content Placeholder"/>
          <p:cNvSpPr>
            <a:spLocks noGrp="1"/>
          </p:cNvSpPr>
          <p:nvPr>
            <p:ph idx="1"/>
          </p:nvPr>
        </p:nvSpPr>
        <p:spPr>
          <a:xfrm>
            <a:off x="5853629" y="1257115"/>
            <a:ext cx="5721484" cy="4351338"/>
          </a:xfrm>
        </p:spPr>
        <p:txBody>
          <a:bodyPr vert="horz" lIns="91440" tIns="45720" rIns="91440" bIns="45720" rtlCol="0" anchor="t">
            <a:normAutofit/>
          </a:bodyPr>
          <a:lstStyle/>
          <a:p>
            <a:pPr marL="0" lvl="0" indent="0">
              <a:buNone/>
            </a:pPr>
            <a:endParaRPr lang="en-US" sz="2000" dirty="0"/>
          </a:p>
          <a:p>
            <a:pPr marL="0" lvl="0" indent="0">
              <a:buNone/>
            </a:pPr>
            <a:r>
              <a:rPr lang="en-US" sz="2000" dirty="0"/>
              <a:t>The organs covered by urology include:</a:t>
            </a:r>
          </a:p>
          <a:p>
            <a:pPr lvl="0"/>
            <a:r>
              <a:rPr lang="en-US" sz="2000" dirty="0"/>
              <a:t>kidneys</a:t>
            </a:r>
          </a:p>
          <a:p>
            <a:pPr lvl="0"/>
            <a:r>
              <a:rPr lang="en-US" sz="2000" dirty="0"/>
              <a:t>ureters</a:t>
            </a:r>
          </a:p>
          <a:p>
            <a:pPr lvl="0"/>
            <a:r>
              <a:rPr lang="en-US" sz="2000" dirty="0"/>
              <a:t>urinary bladder</a:t>
            </a:r>
          </a:p>
          <a:p>
            <a:pPr lvl="0"/>
            <a:r>
              <a:rPr lang="en-US" sz="2000" dirty="0"/>
              <a:t>urethra</a:t>
            </a:r>
          </a:p>
          <a:p>
            <a:r>
              <a:rPr lang="en-US" sz="2000" dirty="0"/>
              <a:t> Prostate (male) </a:t>
            </a:r>
          </a:p>
        </p:txBody>
      </p:sp>
      <p:pic>
        <p:nvPicPr>
          <p:cNvPr id="7" name="Picture 6" descr="Female Urology | St Pete Urology">
            <a:extLst>
              <a:ext uri="{FF2B5EF4-FFF2-40B4-BE49-F238E27FC236}">
                <a16:creationId xmlns:a16="http://schemas.microsoft.com/office/drawing/2014/main" id="{316FC89D-313F-58C4-C910-8E3664F39E22}"/>
              </a:ext>
            </a:extLst>
          </p:cNvPr>
          <p:cNvPicPr>
            <a:picLocks noChangeAspect="1"/>
          </p:cNvPicPr>
          <p:nvPr/>
        </p:nvPicPr>
        <p:blipFill>
          <a:blip r:embed="rId2"/>
          <a:stretch>
            <a:fillRect/>
          </a:stretch>
        </p:blipFill>
        <p:spPr>
          <a:xfrm>
            <a:off x="264584" y="749065"/>
            <a:ext cx="5341055" cy="5359870"/>
          </a:xfrm>
          <a:prstGeom prst="rect">
            <a:avLst/>
          </a:prstGeom>
        </p:spPr>
      </p:pic>
    </p:spTree>
    <p:extLst>
      <p:ext uri="{BB962C8B-B14F-4D97-AF65-F5344CB8AC3E}">
        <p14:creationId xmlns:p14="http://schemas.microsoft.com/office/powerpoint/2010/main" val="3691164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Urology</a:t>
            </a:r>
          </a:p>
        </p:txBody>
      </p:sp>
      <p:sp>
        <p:nvSpPr>
          <p:cNvPr id="3" name="Content Placeholder"/>
          <p:cNvSpPr>
            <a:spLocks noGrp="1"/>
          </p:cNvSpPr>
          <p:nvPr>
            <p:ph idx="1"/>
          </p:nvPr>
        </p:nvSpPr>
        <p:spPr>
          <a:xfrm>
            <a:off x="5827048" y="1868487"/>
            <a:ext cx="5721484" cy="4351338"/>
          </a:xfrm>
        </p:spPr>
        <p:txBody>
          <a:bodyPr>
            <a:normAutofit/>
          </a:bodyPr>
          <a:lstStyle/>
          <a:p>
            <a:pPr lvl="0"/>
            <a:r>
              <a:rPr lang="en-US" sz="1500" dirty="0"/>
              <a:t>Robotic surgery to remove the bladder, kidney or prostate to treat cancer</a:t>
            </a:r>
          </a:p>
          <a:p>
            <a:pPr lvl="0"/>
            <a:r>
              <a:rPr lang="en-US" sz="1500" dirty="0"/>
              <a:t>kidney stone removal/laser fragmentation of kidney and ureteric stones</a:t>
            </a:r>
          </a:p>
          <a:p>
            <a:pPr lvl="0"/>
            <a:r>
              <a:rPr lang="en-US" sz="1500" dirty="0"/>
              <a:t>Cystoscopy</a:t>
            </a:r>
          </a:p>
          <a:p>
            <a:pPr lvl="0"/>
            <a:r>
              <a:rPr lang="en-US" sz="1500" dirty="0"/>
              <a:t>Urostomy- formation of a stoma to divert urine into a bag</a:t>
            </a:r>
          </a:p>
          <a:p>
            <a:pPr lvl="0"/>
            <a:r>
              <a:rPr lang="en-US" sz="1500" dirty="0"/>
              <a:t>vasectomy</a:t>
            </a:r>
          </a:p>
          <a:p>
            <a:pPr lvl="0"/>
            <a:r>
              <a:rPr lang="en-US" sz="1500" dirty="0"/>
              <a:t>Circumcision and scrotal surgery</a:t>
            </a:r>
          </a:p>
          <a:p>
            <a:pPr lvl="0"/>
            <a:r>
              <a:rPr lang="en-US" sz="1500" dirty="0"/>
              <a:t>Cystoscopy: a test that allows your doctor to look at the inside of the bladder and the urethra using a thin, lighted instrument called a cystoscope</a:t>
            </a:r>
          </a:p>
          <a:p>
            <a:pPr lvl="0"/>
            <a:r>
              <a:rPr lang="en-US" sz="1500" dirty="0"/>
              <a:t>Urodynamic: a diagnostic study of pressure in the bladder that can be used in explaining and treating incontinence</a:t>
            </a:r>
          </a:p>
        </p:txBody>
      </p:sp>
      <p:pic>
        <p:nvPicPr>
          <p:cNvPr id="5" name="Picture 4" descr="Female Urology | St Pete Urology">
            <a:extLst>
              <a:ext uri="{FF2B5EF4-FFF2-40B4-BE49-F238E27FC236}">
                <a16:creationId xmlns:a16="http://schemas.microsoft.com/office/drawing/2014/main" id="{E6129C24-D0FD-3B57-5E17-EF4D6459B56B}"/>
              </a:ext>
            </a:extLst>
          </p:cNvPr>
          <p:cNvPicPr>
            <a:picLocks noChangeAspect="1"/>
          </p:cNvPicPr>
          <p:nvPr/>
        </p:nvPicPr>
        <p:blipFill>
          <a:blip r:embed="rId2"/>
          <a:stretch>
            <a:fillRect/>
          </a:stretch>
        </p:blipFill>
        <p:spPr>
          <a:xfrm>
            <a:off x="264584" y="749065"/>
            <a:ext cx="5341055" cy="5359870"/>
          </a:xfrm>
          <a:prstGeom prst="rect">
            <a:avLst/>
          </a:prstGeom>
        </p:spPr>
      </p:pic>
    </p:spTree>
    <p:extLst>
      <p:ext uri="{BB962C8B-B14F-4D97-AF65-F5344CB8AC3E}">
        <p14:creationId xmlns:p14="http://schemas.microsoft.com/office/powerpoint/2010/main" val="865009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99005C-90A5-627A-836C-1ADC76B5B215}"/>
              </a:ext>
            </a:extLst>
          </p:cNvPr>
          <p:cNvSpPr>
            <a:spLocks noGrp="1"/>
          </p:cNvSpPr>
          <p:nvPr>
            <p:ph type="title"/>
          </p:nvPr>
        </p:nvSpPr>
        <p:spPr>
          <a:xfrm>
            <a:off x="5894962" y="479493"/>
            <a:ext cx="5458838" cy="1325563"/>
          </a:xfrm>
        </p:spPr>
        <p:txBody>
          <a:bodyPr>
            <a:normAutofit/>
          </a:bodyPr>
          <a:lstStyle/>
          <a:p>
            <a:r>
              <a:rPr lang="en-GB" dirty="0"/>
              <a:t>Surgical terminology, </a:t>
            </a:r>
            <a:br>
              <a:rPr lang="en-GB" dirty="0"/>
            </a:br>
            <a:r>
              <a:rPr lang="en-GB" dirty="0"/>
              <a:t>cheat sheet </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nother lightbulb moment! – Gifts To Give">
            <a:extLst>
              <a:ext uri="{FF2B5EF4-FFF2-40B4-BE49-F238E27FC236}">
                <a16:creationId xmlns:a16="http://schemas.microsoft.com/office/drawing/2014/main" id="{D71420C4-CD76-355B-FE27-953CEDA51260}"/>
              </a:ext>
            </a:extLst>
          </p:cNvPr>
          <p:cNvPicPr>
            <a:picLocks noChangeAspect="1"/>
          </p:cNvPicPr>
          <p:nvPr/>
        </p:nvPicPr>
        <p:blipFill>
          <a:blip r:embed="rId2"/>
          <a:stretch>
            <a:fillRect/>
          </a:stretch>
        </p:blipFill>
        <p:spPr>
          <a:xfrm>
            <a:off x="703182" y="513289"/>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FA4739A4-5A82-1DD9-D2A9-65E5ACFF94E8}"/>
              </a:ext>
            </a:extLst>
          </p:cNvPr>
          <p:cNvSpPr>
            <a:spLocks noGrp="1"/>
          </p:cNvSpPr>
          <p:nvPr>
            <p:ph idx="1"/>
          </p:nvPr>
        </p:nvSpPr>
        <p:spPr>
          <a:xfrm>
            <a:off x="5894962" y="1984443"/>
            <a:ext cx="5458838" cy="4192520"/>
          </a:xfrm>
        </p:spPr>
        <p:txBody>
          <a:bodyPr vert="horz" lIns="91440" tIns="45720" rIns="91440" bIns="45720" rtlCol="0" anchor="t">
            <a:normAutofit lnSpcReduction="10000"/>
          </a:bodyPr>
          <a:lstStyle/>
          <a:p>
            <a:r>
              <a:rPr lang="en-GB" sz="1700" b="1" dirty="0"/>
              <a:t>'Laparoscopic</a:t>
            </a:r>
            <a:r>
              <a:rPr lang="en-GB" sz="1700" dirty="0"/>
              <a:t>': </a:t>
            </a:r>
            <a:r>
              <a:rPr lang="en-GB" sz="1700" dirty="0">
                <a:ea typeface="+mn-lt"/>
                <a:cs typeface="+mn-lt"/>
              </a:rPr>
              <a:t>Laparoscopy is a type of keyhole surgery used to diagnose and treat conditions. It allows a surgeon to use only small cuts and a camera for procedures inside the tummy or pelvis.</a:t>
            </a:r>
          </a:p>
          <a:p>
            <a:r>
              <a:rPr lang="en-GB" sz="1700" b="1" dirty="0"/>
              <a:t>Laparotomy:</a:t>
            </a:r>
            <a:r>
              <a:rPr lang="en-GB" sz="1700" dirty="0"/>
              <a:t> </a:t>
            </a:r>
            <a:r>
              <a:rPr lang="en-GB" sz="1700" dirty="0">
                <a:ea typeface="+mn-lt"/>
                <a:cs typeface="+mn-lt"/>
              </a:rPr>
              <a:t> a surgical incision into the abdominal cavity, usually referred to as 'open surgery' </a:t>
            </a:r>
          </a:p>
          <a:p>
            <a:r>
              <a:rPr lang="en-GB" sz="1700" b="1" dirty="0"/>
              <a:t>'..</a:t>
            </a:r>
            <a:r>
              <a:rPr lang="en-GB" sz="1700" b="1" dirty="0" err="1"/>
              <a:t>oscopy</a:t>
            </a:r>
            <a:r>
              <a:rPr lang="en-GB" sz="1700" b="1" dirty="0"/>
              <a:t>': </a:t>
            </a:r>
            <a:r>
              <a:rPr lang="en-GB" sz="1700" dirty="0"/>
              <a:t>The use of a scope (camera) to view parts of the body. </a:t>
            </a:r>
            <a:r>
              <a:rPr lang="en-GB" sz="1700" dirty="0" err="1"/>
              <a:t>i.e</a:t>
            </a:r>
            <a:r>
              <a:rPr lang="en-GB" sz="1700" dirty="0"/>
              <a:t>, 'Colonoscopy'  </a:t>
            </a:r>
          </a:p>
          <a:p>
            <a:r>
              <a:rPr lang="en-GB" sz="1700" b="1" dirty="0"/>
              <a:t>'..itis': </a:t>
            </a:r>
            <a:r>
              <a:rPr lang="en-GB" sz="1700" dirty="0"/>
              <a:t>Infection and inflammation. </a:t>
            </a:r>
            <a:r>
              <a:rPr lang="en-GB" sz="1700" dirty="0" err="1"/>
              <a:t>i.e</a:t>
            </a:r>
            <a:r>
              <a:rPr lang="en-GB" sz="1700" dirty="0"/>
              <a:t> an infected pancreas is referred to as 'Pancreatitis'. </a:t>
            </a:r>
          </a:p>
          <a:p>
            <a:r>
              <a:rPr lang="en-GB" sz="1700" b="1" dirty="0"/>
              <a:t>..'Ostomy': </a:t>
            </a:r>
            <a:r>
              <a:rPr lang="en-GB" sz="1700" dirty="0">
                <a:ea typeface="+mn-lt"/>
                <a:cs typeface="+mn-lt"/>
              </a:rPr>
              <a:t>surgery to create an opening (stoma) from an area inside the body to the outside, </a:t>
            </a:r>
            <a:r>
              <a:rPr lang="en-GB" sz="1700" dirty="0" err="1">
                <a:ea typeface="+mn-lt"/>
                <a:cs typeface="+mn-lt"/>
              </a:rPr>
              <a:t>i.e</a:t>
            </a:r>
            <a:r>
              <a:rPr lang="en-GB" sz="1700" dirty="0">
                <a:ea typeface="+mn-lt"/>
                <a:cs typeface="+mn-lt"/>
              </a:rPr>
              <a:t> 'Colostomy', 'Ileostomy', 'Urostomy'</a:t>
            </a:r>
            <a:endParaRPr lang="en-GB" sz="1700" dirty="0"/>
          </a:p>
          <a:p>
            <a:endParaRPr lang="en-GB" sz="1700" b="1"/>
          </a:p>
        </p:txBody>
      </p:sp>
    </p:spTree>
    <p:extLst>
      <p:ext uri="{BB962C8B-B14F-4D97-AF65-F5344CB8AC3E}">
        <p14:creationId xmlns:p14="http://schemas.microsoft.com/office/powerpoint/2010/main" val="4110523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p:cNvSpPr>
            <a:spLocks noGrp="1"/>
          </p:cNvSpPr>
          <p:nvPr>
            <p:ph type="ctrTitle"/>
          </p:nvPr>
        </p:nvSpPr>
        <p:spPr>
          <a:xfrm>
            <a:off x="838200" y="643467"/>
            <a:ext cx="2951205" cy="5571066"/>
          </a:xfrm>
        </p:spPr>
        <p:txBody>
          <a:bodyPr>
            <a:normAutofit/>
          </a:bodyPr>
          <a:lstStyle/>
          <a:p>
            <a:r>
              <a:rPr lang="en-US">
                <a:solidFill>
                  <a:srgbClr val="FFFFFF"/>
                </a:solidFill>
              </a:rPr>
              <a:t>Commonly used abbreviations</a:t>
            </a:r>
          </a:p>
        </p:txBody>
      </p:sp>
      <p:graphicFrame>
        <p:nvGraphicFramePr>
          <p:cNvPr id="6" name="Content Placeholder">
            <a:extLst>
              <a:ext uri="{FF2B5EF4-FFF2-40B4-BE49-F238E27FC236}">
                <a16:creationId xmlns:a16="http://schemas.microsoft.com/office/drawing/2014/main" id="{0C406F0E-015A-2C6B-93D5-515988FF236C}"/>
              </a:ext>
            </a:extLst>
          </p:cNvPr>
          <p:cNvGraphicFramePr>
            <a:graphicFrameLocks noGrp="1"/>
          </p:cNvGraphicFramePr>
          <p:nvPr>
            <p:ph idx="1"/>
            <p:extLst>
              <p:ext uri="{D42A27DB-BD31-4B8C-83A1-F6EECF244321}">
                <p14:modId xmlns:p14="http://schemas.microsoft.com/office/powerpoint/2010/main" val="188756657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3764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row of samples for medical testing">
            <a:extLst>
              <a:ext uri="{FF2B5EF4-FFF2-40B4-BE49-F238E27FC236}">
                <a16:creationId xmlns:a16="http://schemas.microsoft.com/office/drawing/2014/main" id="{37F459FD-D266-A941-375D-7F2159AECE12}"/>
              </a:ext>
            </a:extLst>
          </p:cNvPr>
          <p:cNvPicPr>
            <a:picLocks noChangeAspect="1"/>
          </p:cNvPicPr>
          <p:nvPr/>
        </p:nvPicPr>
        <p:blipFill rotWithShape="1">
          <a:blip r:embed="rId2"/>
          <a:srcRect l="46238" r="663" b="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Commonly used abbreviations</a:t>
            </a:r>
          </a:p>
        </p:txBody>
      </p:sp>
      <p:sp>
        <p:nvSpPr>
          <p:cNvPr id="3" name="Content Placeholder"/>
          <p:cNvSpPr>
            <a:spLocks noGrp="1"/>
          </p:cNvSpPr>
          <p:nvPr>
            <p:ph idx="1"/>
          </p:nvPr>
        </p:nvSpPr>
        <p:spPr>
          <a:xfrm>
            <a:off x="5827048" y="1868487"/>
            <a:ext cx="5721484" cy="4351338"/>
          </a:xfrm>
        </p:spPr>
        <p:txBody>
          <a:bodyPr>
            <a:normAutofit/>
          </a:bodyPr>
          <a:lstStyle/>
          <a:p>
            <a:pPr lvl="0"/>
            <a:r>
              <a:rPr lang="en-US" sz="2200" dirty="0"/>
              <a:t>HDU- High dependency unit</a:t>
            </a:r>
          </a:p>
          <a:p>
            <a:pPr lvl="0"/>
            <a:r>
              <a:rPr lang="en-US" sz="2200" dirty="0"/>
              <a:t>DNAR- Do not attempt resuscitation</a:t>
            </a:r>
          </a:p>
          <a:p>
            <a:pPr lvl="0"/>
            <a:r>
              <a:rPr lang="en-US" sz="2200" dirty="0"/>
              <a:t>TWOC- Trial without catheter</a:t>
            </a:r>
          </a:p>
          <a:p>
            <a:pPr lvl="0"/>
            <a:r>
              <a:rPr lang="en-US" sz="2200" dirty="0"/>
              <a:t>EST- Enhanced support team</a:t>
            </a:r>
          </a:p>
          <a:p>
            <a:pPr lvl="0"/>
            <a:r>
              <a:rPr lang="en-US" sz="2200" dirty="0"/>
              <a:t>FF- Free fluids</a:t>
            </a:r>
          </a:p>
          <a:p>
            <a:pPr lvl="0"/>
            <a:r>
              <a:rPr lang="en-US" sz="2200" dirty="0"/>
              <a:t>CFF- Clear free fluids</a:t>
            </a:r>
          </a:p>
          <a:p>
            <a:pPr lvl="0"/>
            <a:r>
              <a:rPr lang="en-US" sz="2200" dirty="0"/>
              <a:t>IVAB- Intravenous antibiotics</a:t>
            </a:r>
          </a:p>
          <a:p>
            <a:pPr lvl="0"/>
            <a:r>
              <a:rPr lang="en-US" sz="2200" dirty="0"/>
              <a:t>VRII- Variable rate insulin infusion</a:t>
            </a:r>
          </a:p>
          <a:p>
            <a:pPr lvl="0"/>
            <a:r>
              <a:rPr lang="en-US" sz="2200" dirty="0"/>
              <a:t>HTN- Hypertension</a:t>
            </a:r>
          </a:p>
          <a:p>
            <a:pPr lvl="0"/>
            <a:r>
              <a:rPr lang="en-US" sz="2200" dirty="0"/>
              <a:t>VBG- Venous blood gas</a:t>
            </a:r>
          </a:p>
        </p:txBody>
      </p:sp>
    </p:spTree>
    <p:extLst>
      <p:ext uri="{BB962C8B-B14F-4D97-AF65-F5344CB8AC3E}">
        <p14:creationId xmlns:p14="http://schemas.microsoft.com/office/powerpoint/2010/main" val="3023139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63ACFDF-25F2-05C5-DB7B-140F4272F1DF}"/>
              </a:ext>
            </a:extLst>
          </p:cNvPr>
          <p:cNvPicPr>
            <a:picLocks noChangeAspect="1"/>
          </p:cNvPicPr>
          <p:nvPr/>
        </p:nvPicPr>
        <p:blipFill rotWithShape="1">
          <a:blip r:embed="rId2"/>
          <a:srcRect l="25171" r="37492" b="6250"/>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Commonly used abbreviations</a:t>
            </a:r>
          </a:p>
        </p:txBody>
      </p:sp>
      <p:sp>
        <p:nvSpPr>
          <p:cNvPr id="3" name="Content Placeholder"/>
          <p:cNvSpPr>
            <a:spLocks noGrp="1"/>
          </p:cNvSpPr>
          <p:nvPr>
            <p:ph idx="1"/>
          </p:nvPr>
        </p:nvSpPr>
        <p:spPr>
          <a:xfrm>
            <a:off x="5827048" y="1868487"/>
            <a:ext cx="5721484" cy="4351338"/>
          </a:xfrm>
        </p:spPr>
        <p:txBody>
          <a:bodyPr>
            <a:normAutofit/>
          </a:bodyPr>
          <a:lstStyle/>
          <a:p>
            <a:pPr lvl="0"/>
            <a:r>
              <a:rPr lang="en-US" sz="2000" dirty="0"/>
              <a:t>ABG- Arterial blood gas</a:t>
            </a:r>
          </a:p>
          <a:p>
            <a:pPr lvl="0"/>
            <a:r>
              <a:rPr lang="en-US" sz="2000" dirty="0"/>
              <a:t>USS- ultrasound scan/</a:t>
            </a:r>
          </a:p>
          <a:p>
            <a:pPr lvl="0"/>
            <a:r>
              <a:rPr lang="en-US" sz="2000" dirty="0"/>
              <a:t>MFFD- Medically fit for discharge</a:t>
            </a:r>
          </a:p>
          <a:p>
            <a:pPr lvl="0"/>
            <a:r>
              <a:rPr lang="en-US" sz="2000" dirty="0"/>
              <a:t>TPN- Total parental nutrition</a:t>
            </a:r>
          </a:p>
          <a:p>
            <a:pPr lvl="0"/>
            <a:r>
              <a:rPr lang="en-US" sz="2000" dirty="0"/>
              <a:t>PICC- Peripheral inserted central catheter</a:t>
            </a:r>
          </a:p>
          <a:p>
            <a:pPr lvl="0"/>
            <a:r>
              <a:rPr lang="en-US" sz="2000" dirty="0"/>
              <a:t>CVP- Central venous pressure line</a:t>
            </a:r>
          </a:p>
          <a:p>
            <a:pPr lvl="0"/>
            <a:r>
              <a:rPr lang="en-US" sz="2000" dirty="0"/>
              <a:t>PEG- Percutaneous endoscopic gastrostomy</a:t>
            </a:r>
          </a:p>
          <a:p>
            <a:pPr lvl="0"/>
            <a:r>
              <a:rPr lang="en-US" sz="2000" dirty="0"/>
              <a:t>RIG- Radiologically inserted gastrostomy</a:t>
            </a:r>
          </a:p>
          <a:p>
            <a:pPr lvl="0"/>
            <a:r>
              <a:rPr lang="en-US" sz="2000" dirty="0"/>
              <a:t>T2- Type 2 diabetic</a:t>
            </a:r>
          </a:p>
          <a:p>
            <a:pPr lvl="0"/>
            <a:r>
              <a:rPr lang="en-US" sz="2000" dirty="0"/>
              <a:t>T1- Type 1 diabetic</a:t>
            </a:r>
          </a:p>
        </p:txBody>
      </p:sp>
    </p:spTree>
    <p:extLst>
      <p:ext uri="{BB962C8B-B14F-4D97-AF65-F5344CB8AC3E}">
        <p14:creationId xmlns:p14="http://schemas.microsoft.com/office/powerpoint/2010/main" val="1404657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C6210-161F-A430-36C1-5062B7D66099}"/>
              </a:ext>
            </a:extLst>
          </p:cNvPr>
          <p:cNvSpPr>
            <a:spLocks noGrp="1"/>
          </p:cNvSpPr>
          <p:nvPr>
            <p:ph type="title"/>
          </p:nvPr>
        </p:nvSpPr>
        <p:spPr>
          <a:xfrm>
            <a:off x="6535480" y="179055"/>
            <a:ext cx="5039833" cy="1405307"/>
          </a:xfrm>
        </p:spPr>
        <p:txBody>
          <a:bodyPr>
            <a:normAutofit/>
          </a:bodyPr>
          <a:lstStyle/>
          <a:p>
            <a:r>
              <a:rPr lang="en-GB" sz="4400" u="sng" dirty="0"/>
              <a:t>Types of Drains: </a:t>
            </a:r>
          </a:p>
        </p:txBody>
      </p:sp>
      <p:pic>
        <p:nvPicPr>
          <p:cNvPr id="6" name="Content Placeholder 5" descr="Robdrain®">
            <a:extLst>
              <a:ext uri="{FF2B5EF4-FFF2-40B4-BE49-F238E27FC236}">
                <a16:creationId xmlns:a16="http://schemas.microsoft.com/office/drawing/2014/main" id="{6AFE9164-DEAC-6130-6130-FD27AA3B42B5}"/>
              </a:ext>
            </a:extLst>
          </p:cNvPr>
          <p:cNvPicPr>
            <a:picLocks noGrp="1" noChangeAspect="1"/>
          </p:cNvPicPr>
          <p:nvPr>
            <p:ph idx="1"/>
          </p:nvPr>
        </p:nvPicPr>
        <p:blipFill>
          <a:blip r:embed="rId2"/>
          <a:stretch>
            <a:fillRect/>
          </a:stretch>
        </p:blipFill>
        <p:spPr>
          <a:xfrm>
            <a:off x="117593" y="63089"/>
            <a:ext cx="2765778" cy="2765778"/>
          </a:xfrm>
        </p:spPr>
      </p:pic>
      <p:sp>
        <p:nvSpPr>
          <p:cNvPr id="7" name="TextBox 6">
            <a:extLst>
              <a:ext uri="{FF2B5EF4-FFF2-40B4-BE49-F238E27FC236}">
                <a16:creationId xmlns:a16="http://schemas.microsoft.com/office/drawing/2014/main" id="{C48C0BCB-CAC0-F2E6-234F-886EFB9B5688}"/>
              </a:ext>
            </a:extLst>
          </p:cNvPr>
          <p:cNvSpPr txBox="1"/>
          <p:nvPr/>
        </p:nvSpPr>
        <p:spPr>
          <a:xfrm>
            <a:off x="2144888" y="385703"/>
            <a:ext cx="23894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Robinson Drain </a:t>
            </a:r>
          </a:p>
        </p:txBody>
      </p:sp>
      <p:pic>
        <p:nvPicPr>
          <p:cNvPr id="8" name="Picture 7" descr="Wound Drain - Medinorm High Vacuum Drain - Medical World">
            <a:extLst>
              <a:ext uri="{FF2B5EF4-FFF2-40B4-BE49-F238E27FC236}">
                <a16:creationId xmlns:a16="http://schemas.microsoft.com/office/drawing/2014/main" id="{D75451C3-B89F-2CAD-5370-458161B7893B}"/>
              </a:ext>
            </a:extLst>
          </p:cNvPr>
          <p:cNvPicPr>
            <a:picLocks noChangeAspect="1"/>
          </p:cNvPicPr>
          <p:nvPr/>
        </p:nvPicPr>
        <p:blipFill>
          <a:blip r:embed="rId3"/>
          <a:stretch>
            <a:fillRect/>
          </a:stretch>
        </p:blipFill>
        <p:spPr>
          <a:xfrm>
            <a:off x="472722" y="3358797"/>
            <a:ext cx="2572926" cy="2304110"/>
          </a:xfrm>
          <a:prstGeom prst="rect">
            <a:avLst/>
          </a:prstGeom>
        </p:spPr>
      </p:pic>
      <p:sp>
        <p:nvSpPr>
          <p:cNvPr id="9" name="TextBox 8">
            <a:extLst>
              <a:ext uri="{FF2B5EF4-FFF2-40B4-BE49-F238E27FC236}">
                <a16:creationId xmlns:a16="http://schemas.microsoft.com/office/drawing/2014/main" id="{A5C1EFE1-2A7E-D2C0-2E84-16D7A57B5904}"/>
              </a:ext>
            </a:extLst>
          </p:cNvPr>
          <p:cNvSpPr txBox="1"/>
          <p:nvPr/>
        </p:nvSpPr>
        <p:spPr>
          <a:xfrm>
            <a:off x="1900295" y="2963333"/>
            <a:ext cx="19755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err="1"/>
              <a:t>Redivac</a:t>
            </a:r>
            <a:r>
              <a:rPr lang="en-GB" dirty="0"/>
              <a:t> drain </a:t>
            </a:r>
          </a:p>
        </p:txBody>
      </p:sp>
      <p:pic>
        <p:nvPicPr>
          <p:cNvPr id="10" name="Picture 9" descr="Navarre™ Drainage Catheter | BD">
            <a:extLst>
              <a:ext uri="{FF2B5EF4-FFF2-40B4-BE49-F238E27FC236}">
                <a16:creationId xmlns:a16="http://schemas.microsoft.com/office/drawing/2014/main" id="{C6BB761D-3F80-86BE-E315-A7053E3E640D}"/>
              </a:ext>
            </a:extLst>
          </p:cNvPr>
          <p:cNvPicPr>
            <a:picLocks noChangeAspect="1"/>
          </p:cNvPicPr>
          <p:nvPr/>
        </p:nvPicPr>
        <p:blipFill>
          <a:blip r:embed="rId4"/>
          <a:stretch>
            <a:fillRect/>
          </a:stretch>
        </p:blipFill>
        <p:spPr>
          <a:xfrm>
            <a:off x="3734152" y="1097727"/>
            <a:ext cx="3011547" cy="2263659"/>
          </a:xfrm>
          <a:prstGeom prst="rect">
            <a:avLst/>
          </a:prstGeom>
        </p:spPr>
      </p:pic>
      <p:sp>
        <p:nvSpPr>
          <p:cNvPr id="12" name="TextBox 11">
            <a:extLst>
              <a:ext uri="{FF2B5EF4-FFF2-40B4-BE49-F238E27FC236}">
                <a16:creationId xmlns:a16="http://schemas.microsoft.com/office/drawing/2014/main" id="{F0AC6AF5-44E8-82F1-50DD-46578A1BE8B1}"/>
              </a:ext>
            </a:extLst>
          </p:cNvPr>
          <p:cNvSpPr txBox="1"/>
          <p:nvPr/>
        </p:nvSpPr>
        <p:spPr>
          <a:xfrm>
            <a:off x="5697278" y="1825255"/>
            <a:ext cx="24277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Pigtail drain </a:t>
            </a:r>
          </a:p>
        </p:txBody>
      </p:sp>
      <p:pic>
        <p:nvPicPr>
          <p:cNvPr id="13" name="Picture 12" descr="Romsons :: Mini Vac Set®">
            <a:extLst>
              <a:ext uri="{FF2B5EF4-FFF2-40B4-BE49-F238E27FC236}">
                <a16:creationId xmlns:a16="http://schemas.microsoft.com/office/drawing/2014/main" id="{723DED31-283E-6821-8BEF-7FE9C48A99E3}"/>
              </a:ext>
            </a:extLst>
          </p:cNvPr>
          <p:cNvPicPr>
            <a:picLocks noChangeAspect="1"/>
          </p:cNvPicPr>
          <p:nvPr/>
        </p:nvPicPr>
        <p:blipFill>
          <a:blip r:embed="rId5"/>
          <a:stretch>
            <a:fillRect/>
          </a:stretch>
        </p:blipFill>
        <p:spPr>
          <a:xfrm>
            <a:off x="4600796" y="3298308"/>
            <a:ext cx="3433432" cy="3460012"/>
          </a:xfrm>
          <a:prstGeom prst="rect">
            <a:avLst/>
          </a:prstGeom>
        </p:spPr>
      </p:pic>
      <p:sp>
        <p:nvSpPr>
          <p:cNvPr id="14" name="TextBox 13">
            <a:extLst>
              <a:ext uri="{FF2B5EF4-FFF2-40B4-BE49-F238E27FC236}">
                <a16:creationId xmlns:a16="http://schemas.microsoft.com/office/drawing/2014/main" id="{9007482A-B011-4327-A2A4-B6DF34A06B6F}"/>
              </a:ext>
            </a:extLst>
          </p:cNvPr>
          <p:cNvSpPr txBox="1"/>
          <p:nvPr/>
        </p:nvSpPr>
        <p:spPr>
          <a:xfrm>
            <a:off x="3863163" y="5812465"/>
            <a:ext cx="27467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err="1"/>
              <a:t>Minivac</a:t>
            </a:r>
            <a:r>
              <a:rPr lang="en-GB" dirty="0"/>
              <a:t> drain </a:t>
            </a:r>
          </a:p>
        </p:txBody>
      </p:sp>
      <p:pic>
        <p:nvPicPr>
          <p:cNvPr id="15" name="Picture 14" descr="Corrugated drains">
            <a:extLst>
              <a:ext uri="{FF2B5EF4-FFF2-40B4-BE49-F238E27FC236}">
                <a16:creationId xmlns:a16="http://schemas.microsoft.com/office/drawing/2014/main" id="{FCE14051-8DB0-3E6E-A33D-19BBDBE15B5B}"/>
              </a:ext>
            </a:extLst>
          </p:cNvPr>
          <p:cNvPicPr>
            <a:picLocks noChangeAspect="1"/>
          </p:cNvPicPr>
          <p:nvPr/>
        </p:nvPicPr>
        <p:blipFill>
          <a:blip r:embed="rId6"/>
          <a:stretch>
            <a:fillRect/>
          </a:stretch>
        </p:blipFill>
        <p:spPr>
          <a:xfrm>
            <a:off x="8508705" y="1386331"/>
            <a:ext cx="2971800" cy="1533525"/>
          </a:xfrm>
          <a:prstGeom prst="rect">
            <a:avLst/>
          </a:prstGeom>
        </p:spPr>
      </p:pic>
      <p:sp>
        <p:nvSpPr>
          <p:cNvPr id="16" name="TextBox 15">
            <a:extLst>
              <a:ext uri="{FF2B5EF4-FFF2-40B4-BE49-F238E27FC236}">
                <a16:creationId xmlns:a16="http://schemas.microsoft.com/office/drawing/2014/main" id="{01C3F479-CD26-C183-702C-2F275A7C84AE}"/>
              </a:ext>
            </a:extLst>
          </p:cNvPr>
          <p:cNvSpPr txBox="1"/>
          <p:nvPr/>
        </p:nvSpPr>
        <p:spPr>
          <a:xfrm>
            <a:off x="8825023" y="2826488"/>
            <a:ext cx="24897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Corrugated drain </a:t>
            </a:r>
          </a:p>
        </p:txBody>
      </p:sp>
      <p:pic>
        <p:nvPicPr>
          <p:cNvPr id="17" name="Picture 16" descr="3M™ V.A.C.® Therapy System integrated wound management · GD Medical">
            <a:extLst>
              <a:ext uri="{FF2B5EF4-FFF2-40B4-BE49-F238E27FC236}">
                <a16:creationId xmlns:a16="http://schemas.microsoft.com/office/drawing/2014/main" id="{675D9E8B-EFDB-934A-46F2-B037B7343C9A}"/>
              </a:ext>
            </a:extLst>
          </p:cNvPr>
          <p:cNvPicPr>
            <a:picLocks noChangeAspect="1"/>
          </p:cNvPicPr>
          <p:nvPr/>
        </p:nvPicPr>
        <p:blipFill>
          <a:blip r:embed="rId7"/>
          <a:stretch>
            <a:fillRect/>
          </a:stretch>
        </p:blipFill>
        <p:spPr>
          <a:xfrm>
            <a:off x="9074777" y="3745541"/>
            <a:ext cx="2459887" cy="2025060"/>
          </a:xfrm>
          <a:prstGeom prst="rect">
            <a:avLst/>
          </a:prstGeom>
        </p:spPr>
      </p:pic>
      <p:sp>
        <p:nvSpPr>
          <p:cNvPr id="18" name="TextBox 17">
            <a:extLst>
              <a:ext uri="{FF2B5EF4-FFF2-40B4-BE49-F238E27FC236}">
                <a16:creationId xmlns:a16="http://schemas.microsoft.com/office/drawing/2014/main" id="{06F8118C-37E7-1B38-05A6-91DC1E2BA042}"/>
              </a:ext>
            </a:extLst>
          </p:cNvPr>
          <p:cNvSpPr txBox="1"/>
          <p:nvPr/>
        </p:nvSpPr>
        <p:spPr>
          <a:xfrm>
            <a:off x="8789580" y="5768162"/>
            <a:ext cx="30302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Vacuum assisted closure </a:t>
            </a:r>
          </a:p>
        </p:txBody>
      </p:sp>
    </p:spTree>
    <p:extLst>
      <p:ext uri="{BB962C8B-B14F-4D97-AF65-F5344CB8AC3E}">
        <p14:creationId xmlns:p14="http://schemas.microsoft.com/office/powerpoint/2010/main" val="67530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461F72-A27E-48C5-A99A-B5EEDA745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p:cNvSpPr>
            <a:spLocks noGrp="1"/>
          </p:cNvSpPr>
          <p:nvPr>
            <p:ph type="ctrTitle"/>
          </p:nvPr>
        </p:nvSpPr>
        <p:spPr>
          <a:xfrm>
            <a:off x="1524000" y="3349167"/>
            <a:ext cx="9144000" cy="1748373"/>
          </a:xfrm>
        </p:spPr>
        <p:txBody>
          <a:bodyPr>
            <a:normAutofit/>
          </a:bodyPr>
          <a:lstStyle/>
          <a:p>
            <a:r>
              <a:rPr lang="en-US" dirty="0"/>
              <a:t>What is expected of you as the student..</a:t>
            </a:r>
          </a:p>
        </p:txBody>
      </p:sp>
      <p:pic>
        <p:nvPicPr>
          <p:cNvPr id="7" name="Graphic 6" descr="Classroom">
            <a:extLst>
              <a:ext uri="{FF2B5EF4-FFF2-40B4-BE49-F238E27FC236}">
                <a16:creationId xmlns:a16="http://schemas.microsoft.com/office/drawing/2014/main" id="{ACC1FA9E-2D54-F724-7055-A4B19FD441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69584" y="643467"/>
            <a:ext cx="2452830" cy="2452830"/>
          </a:xfrm>
          <a:custGeom>
            <a:avLst/>
            <a:gdLst/>
            <a:ahLst/>
            <a:cxnLst/>
            <a:rect l="l" t="t" r="r" b="b"/>
            <a:pathLst>
              <a:path w="9143998" h="2473607">
                <a:moveTo>
                  <a:pt x="64634" y="0"/>
                </a:moveTo>
                <a:lnTo>
                  <a:pt x="9079363" y="0"/>
                </a:lnTo>
                <a:cubicBezTo>
                  <a:pt x="9115060" y="0"/>
                  <a:pt x="9143998" y="28938"/>
                  <a:pt x="9143998" y="64635"/>
                </a:cubicBezTo>
                <a:lnTo>
                  <a:pt x="9143998" y="2408972"/>
                </a:lnTo>
                <a:cubicBezTo>
                  <a:pt x="9143998" y="2444669"/>
                  <a:pt x="9115060" y="2473607"/>
                  <a:pt x="9079363" y="2473607"/>
                </a:cubicBezTo>
                <a:lnTo>
                  <a:pt x="64634" y="2473607"/>
                </a:lnTo>
                <a:cubicBezTo>
                  <a:pt x="46786" y="2473607"/>
                  <a:pt x="30627" y="2466373"/>
                  <a:pt x="18930" y="2454676"/>
                </a:cubicBezTo>
                <a:lnTo>
                  <a:pt x="0" y="2408974"/>
                </a:lnTo>
                <a:lnTo>
                  <a:pt x="0" y="64633"/>
                </a:lnTo>
                <a:lnTo>
                  <a:pt x="18930" y="18931"/>
                </a:lnTo>
                <a:cubicBezTo>
                  <a:pt x="30627" y="7235"/>
                  <a:pt x="46786" y="0"/>
                  <a:pt x="64634" y="0"/>
                </a:cubicBezTo>
                <a:close/>
              </a:path>
            </a:pathLst>
          </a:custGeom>
        </p:spPr>
      </p:pic>
      <p:sp>
        <p:nvSpPr>
          <p:cNvPr id="12" name="Oval 11">
            <a:extLst>
              <a:ext uri="{FF2B5EF4-FFF2-40B4-BE49-F238E27FC236}">
                <a16:creationId xmlns:a16="http://schemas.microsoft.com/office/drawing/2014/main" id="{DF382E8D-312B-4792-A211-0BDE37F6F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5562" y="262321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036F9B07-02BE-4BD5-BA9D-E91B8A456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612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55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838200" y="652992"/>
            <a:ext cx="3151230" cy="5561541"/>
          </a:xfrm>
        </p:spPr>
        <p:txBody>
          <a:bodyPr>
            <a:normAutofit/>
          </a:bodyPr>
          <a:lstStyle/>
          <a:p>
            <a:r>
              <a:rPr lang="en-US" dirty="0">
                <a:solidFill>
                  <a:srgbClr val="FFFFFF"/>
                </a:solidFill>
              </a:rPr>
              <a:t>Remember the 6C’s in nursing:</a:t>
            </a:r>
          </a:p>
        </p:txBody>
      </p:sp>
      <p:graphicFrame>
        <p:nvGraphicFramePr>
          <p:cNvPr id="6" name="Content Placeholder">
            <a:extLst>
              <a:ext uri="{FF2B5EF4-FFF2-40B4-BE49-F238E27FC236}">
                <a16:creationId xmlns:a16="http://schemas.microsoft.com/office/drawing/2014/main" id="{DAA9FFA0-F4AB-D24D-710B-B57116EA5758}"/>
              </a:ext>
            </a:extLst>
          </p:cNvPr>
          <p:cNvGraphicFramePr>
            <a:graphicFrameLocks noGrp="1"/>
          </p:cNvGraphicFramePr>
          <p:nvPr>
            <p:ph idx="1"/>
            <p:extLst>
              <p:ext uri="{D42A27DB-BD31-4B8C-83A1-F6EECF244321}">
                <p14:modId xmlns:p14="http://schemas.microsoft.com/office/powerpoint/2010/main" val="1926515059"/>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91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838200" y="643467"/>
            <a:ext cx="2951205" cy="5571066"/>
          </a:xfrm>
        </p:spPr>
        <p:txBody>
          <a:bodyPr>
            <a:normAutofit/>
          </a:bodyPr>
          <a:lstStyle/>
          <a:p>
            <a:r>
              <a:rPr lang="en-US" dirty="0">
                <a:solidFill>
                  <a:srgbClr val="FFFFFF"/>
                </a:solidFill>
              </a:rPr>
              <a:t>Remember the 6C’s in nursing:</a:t>
            </a:r>
          </a:p>
        </p:txBody>
      </p:sp>
      <p:graphicFrame>
        <p:nvGraphicFramePr>
          <p:cNvPr id="6" name="Content Placeholder">
            <a:extLst>
              <a:ext uri="{FF2B5EF4-FFF2-40B4-BE49-F238E27FC236}">
                <a16:creationId xmlns:a16="http://schemas.microsoft.com/office/drawing/2014/main" id="{F53FD00E-E4B8-7920-3251-704119E137E6}"/>
              </a:ext>
            </a:extLst>
          </p:cNvPr>
          <p:cNvGraphicFramePr>
            <a:graphicFrameLocks noGrp="1"/>
          </p:cNvGraphicFramePr>
          <p:nvPr>
            <p:ph idx="1"/>
            <p:extLst>
              <p:ext uri="{D42A27DB-BD31-4B8C-83A1-F6EECF244321}">
                <p14:modId xmlns:p14="http://schemas.microsoft.com/office/powerpoint/2010/main" val="924367158"/>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70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838200" y="643467"/>
            <a:ext cx="2951205" cy="5571066"/>
          </a:xfrm>
        </p:spPr>
        <p:txBody>
          <a:bodyPr>
            <a:normAutofit/>
          </a:bodyPr>
          <a:lstStyle/>
          <a:p>
            <a:r>
              <a:rPr lang="en-US" dirty="0">
                <a:solidFill>
                  <a:srgbClr val="FFFFFF"/>
                </a:solidFill>
              </a:rPr>
              <a:t>Remember the 6C’s in nursing:</a:t>
            </a:r>
          </a:p>
        </p:txBody>
      </p:sp>
      <p:graphicFrame>
        <p:nvGraphicFramePr>
          <p:cNvPr id="6" name="Content Placeholder">
            <a:extLst>
              <a:ext uri="{FF2B5EF4-FFF2-40B4-BE49-F238E27FC236}">
                <a16:creationId xmlns:a16="http://schemas.microsoft.com/office/drawing/2014/main" id="{66E44898-2BEC-5E7E-8DD1-5ACECB2AEC3E}"/>
              </a:ext>
            </a:extLst>
          </p:cNvPr>
          <p:cNvGraphicFramePr>
            <a:graphicFrameLocks noGrp="1"/>
          </p:cNvGraphicFramePr>
          <p:nvPr>
            <p:ph idx="1"/>
            <p:extLst>
              <p:ext uri="{D42A27DB-BD31-4B8C-83A1-F6EECF244321}">
                <p14:modId xmlns:p14="http://schemas.microsoft.com/office/powerpoint/2010/main" val="656978969"/>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31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Stethoscope">
            <a:extLst>
              <a:ext uri="{FF2B5EF4-FFF2-40B4-BE49-F238E27FC236}">
                <a16:creationId xmlns:a16="http://schemas.microsoft.com/office/drawing/2014/main" id="{98F2EDF3-A354-DBBB-3767-450011F15158}"/>
              </a:ext>
            </a:extLst>
          </p:cNvPr>
          <p:cNvPicPr>
            <a:picLocks noChangeAspect="1"/>
          </p:cNvPicPr>
          <p:nvPr/>
        </p:nvPicPr>
        <p:blipFill rotWithShape="1">
          <a:blip r:embed="rId2"/>
          <a:srcRect l="35646" r="17163" b="-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Members of the multidisciplinary team</a:t>
            </a:r>
          </a:p>
        </p:txBody>
      </p:sp>
      <p:sp>
        <p:nvSpPr>
          <p:cNvPr id="3" name="Content Placeholder"/>
          <p:cNvSpPr>
            <a:spLocks noGrp="1"/>
          </p:cNvSpPr>
          <p:nvPr>
            <p:ph idx="1"/>
          </p:nvPr>
        </p:nvSpPr>
        <p:spPr>
          <a:xfrm>
            <a:off x="5827048" y="1868487"/>
            <a:ext cx="5721484" cy="4351338"/>
          </a:xfrm>
        </p:spPr>
        <p:txBody>
          <a:bodyPr vert="horz" lIns="91440" tIns="45720" rIns="91440" bIns="45720" rtlCol="0" anchor="t">
            <a:normAutofit/>
          </a:bodyPr>
          <a:lstStyle/>
          <a:p>
            <a:pPr lvl="0"/>
            <a:r>
              <a:rPr lang="en-US" sz="2200" dirty="0"/>
              <a:t>Matron</a:t>
            </a:r>
          </a:p>
          <a:p>
            <a:pPr lvl="0"/>
            <a:r>
              <a:rPr lang="en-US" sz="2200" dirty="0"/>
              <a:t>Doctors</a:t>
            </a:r>
          </a:p>
          <a:p>
            <a:r>
              <a:rPr lang="en-US" sz="2200" dirty="0"/>
              <a:t>Sisters/ Charge Nurses </a:t>
            </a:r>
          </a:p>
          <a:p>
            <a:pPr lvl="0"/>
            <a:r>
              <a:rPr lang="en-US" sz="2200" dirty="0"/>
              <a:t>Nurses</a:t>
            </a:r>
          </a:p>
          <a:p>
            <a:pPr lvl="0"/>
            <a:r>
              <a:rPr lang="en-US" sz="2200" dirty="0"/>
              <a:t>Health care assistants</a:t>
            </a:r>
          </a:p>
          <a:p>
            <a:pPr lvl="0"/>
            <a:r>
              <a:rPr lang="en-US" sz="2200" dirty="0"/>
              <a:t>Nursing associates</a:t>
            </a:r>
          </a:p>
          <a:p>
            <a:pPr lvl="0"/>
            <a:r>
              <a:rPr lang="en-US" sz="2200" dirty="0"/>
              <a:t>Occupational therapists</a:t>
            </a:r>
          </a:p>
          <a:p>
            <a:pPr lvl="0"/>
            <a:r>
              <a:rPr lang="en-US" sz="2200" dirty="0"/>
              <a:t>Physiotherapists</a:t>
            </a:r>
          </a:p>
          <a:p>
            <a:pPr lvl="0"/>
            <a:r>
              <a:rPr lang="en-US" sz="2200" dirty="0"/>
              <a:t>Speech and language therapists</a:t>
            </a:r>
          </a:p>
          <a:p>
            <a:r>
              <a:rPr lang="en-US" sz="2200" dirty="0"/>
              <a:t>Stoma team</a:t>
            </a:r>
          </a:p>
        </p:txBody>
      </p:sp>
    </p:spTree>
    <p:extLst>
      <p:ext uri="{BB962C8B-B14F-4D97-AF65-F5344CB8AC3E}">
        <p14:creationId xmlns:p14="http://schemas.microsoft.com/office/powerpoint/2010/main" val="2175691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Desk with stethoscope and computer keyboard">
            <a:extLst>
              <a:ext uri="{FF2B5EF4-FFF2-40B4-BE49-F238E27FC236}">
                <a16:creationId xmlns:a16="http://schemas.microsoft.com/office/drawing/2014/main" id="{0596C8EE-6980-665A-C420-1E1EC5887196}"/>
              </a:ext>
            </a:extLst>
          </p:cNvPr>
          <p:cNvPicPr>
            <a:picLocks noChangeAspect="1"/>
          </p:cNvPicPr>
          <p:nvPr/>
        </p:nvPicPr>
        <p:blipFill rotWithShape="1">
          <a:blip r:embed="rId2"/>
          <a:srcRect l="50788" r="1954" b="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Members of the multidisciplinary team</a:t>
            </a:r>
          </a:p>
        </p:txBody>
      </p:sp>
      <p:sp>
        <p:nvSpPr>
          <p:cNvPr id="3" name="Content Placeholder"/>
          <p:cNvSpPr>
            <a:spLocks noGrp="1"/>
          </p:cNvSpPr>
          <p:nvPr>
            <p:ph idx="1"/>
          </p:nvPr>
        </p:nvSpPr>
        <p:spPr>
          <a:xfrm>
            <a:off x="5827048" y="1868487"/>
            <a:ext cx="5721484" cy="4351338"/>
          </a:xfrm>
        </p:spPr>
        <p:txBody>
          <a:bodyPr>
            <a:normAutofit/>
          </a:bodyPr>
          <a:lstStyle/>
          <a:p>
            <a:pPr lvl="0"/>
            <a:r>
              <a:rPr lang="en-US" dirty="0"/>
              <a:t>Breast team</a:t>
            </a:r>
          </a:p>
          <a:p>
            <a:pPr lvl="0"/>
            <a:r>
              <a:rPr lang="en-US" dirty="0"/>
              <a:t>Palliative care team</a:t>
            </a:r>
          </a:p>
          <a:p>
            <a:pPr lvl="0"/>
            <a:r>
              <a:rPr lang="en-US" dirty="0"/>
              <a:t>House keepers</a:t>
            </a:r>
          </a:p>
          <a:p>
            <a:pPr lvl="0"/>
            <a:r>
              <a:rPr lang="en-US" dirty="0"/>
              <a:t>Domestics</a:t>
            </a:r>
          </a:p>
          <a:p>
            <a:pPr lvl="0"/>
            <a:r>
              <a:rPr lang="en-US" dirty="0"/>
              <a:t>Patient service assistant</a:t>
            </a:r>
          </a:p>
          <a:p>
            <a:pPr lvl="0"/>
            <a:r>
              <a:rPr lang="en-US" dirty="0"/>
              <a:t>Receptionist</a:t>
            </a:r>
          </a:p>
          <a:p>
            <a:pPr lvl="0"/>
            <a:r>
              <a:rPr lang="en-US" dirty="0"/>
              <a:t>Pharmacist</a:t>
            </a:r>
          </a:p>
          <a:p>
            <a:pPr lvl="0"/>
            <a:r>
              <a:rPr lang="en-US" dirty="0"/>
              <a:t>Tissue viability nurse</a:t>
            </a:r>
          </a:p>
          <a:p>
            <a:pPr lvl="0"/>
            <a:r>
              <a:rPr lang="en-US" dirty="0"/>
              <a:t>Upper G.I nurses</a:t>
            </a:r>
          </a:p>
        </p:txBody>
      </p:sp>
    </p:spTree>
    <p:extLst>
      <p:ext uri="{BB962C8B-B14F-4D97-AF65-F5344CB8AC3E}">
        <p14:creationId xmlns:p14="http://schemas.microsoft.com/office/powerpoint/2010/main" val="2554459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p:nvPr>
        </p:nvSpPr>
        <p:spPr>
          <a:xfrm>
            <a:off x="5827048" y="407987"/>
            <a:ext cx="5721484" cy="1325563"/>
          </a:xfrm>
        </p:spPr>
        <p:txBody>
          <a:bodyPr>
            <a:normAutofit/>
          </a:bodyPr>
          <a:lstStyle/>
          <a:p>
            <a:r>
              <a:rPr lang="en-US" dirty="0"/>
              <a:t>Members of the multidisciplinary team</a:t>
            </a:r>
          </a:p>
        </p:txBody>
      </p:sp>
      <p:sp>
        <p:nvSpPr>
          <p:cNvPr id="3" name="Content Placeholder"/>
          <p:cNvSpPr>
            <a:spLocks noGrp="1"/>
          </p:cNvSpPr>
          <p:nvPr>
            <p:ph idx="1"/>
          </p:nvPr>
        </p:nvSpPr>
        <p:spPr>
          <a:xfrm>
            <a:off x="5827048" y="1868487"/>
            <a:ext cx="5721484" cy="4351338"/>
          </a:xfrm>
        </p:spPr>
        <p:txBody>
          <a:bodyPr>
            <a:normAutofit/>
          </a:bodyPr>
          <a:lstStyle/>
          <a:p>
            <a:pPr lvl="0"/>
            <a:r>
              <a:rPr lang="en-US" dirty="0"/>
              <a:t>Upper GI</a:t>
            </a:r>
          </a:p>
          <a:p>
            <a:pPr lvl="0"/>
            <a:r>
              <a:rPr lang="en-US" dirty="0"/>
              <a:t>Colorectal</a:t>
            </a:r>
          </a:p>
          <a:p>
            <a:pPr lvl="0"/>
            <a:r>
              <a:rPr lang="en-US" dirty="0"/>
              <a:t>ENT/ max fax</a:t>
            </a:r>
          </a:p>
          <a:p>
            <a:pPr lvl="0"/>
            <a:r>
              <a:rPr lang="en-US" dirty="0"/>
              <a:t>Gynae</a:t>
            </a:r>
          </a:p>
          <a:p>
            <a:pPr lvl="0"/>
            <a:r>
              <a:rPr lang="en-US" dirty="0"/>
              <a:t>Breast</a:t>
            </a:r>
          </a:p>
          <a:p>
            <a:pPr lvl="0"/>
            <a:r>
              <a:rPr lang="en-US" dirty="0"/>
              <a:t>Urology</a:t>
            </a:r>
          </a:p>
          <a:p>
            <a:pPr lvl="0"/>
            <a:r>
              <a:rPr lang="en-US" dirty="0"/>
              <a:t>Vascular</a:t>
            </a:r>
          </a:p>
        </p:txBody>
      </p:sp>
      <p:pic>
        <p:nvPicPr>
          <p:cNvPr id="5" name="Picture 4" descr="Stethoscope">
            <a:extLst>
              <a:ext uri="{FF2B5EF4-FFF2-40B4-BE49-F238E27FC236}">
                <a16:creationId xmlns:a16="http://schemas.microsoft.com/office/drawing/2014/main" id="{508DD425-668B-A66D-B99B-25609882652E}"/>
              </a:ext>
            </a:extLst>
          </p:cNvPr>
          <p:cNvPicPr>
            <a:picLocks noChangeAspect="1"/>
          </p:cNvPicPr>
          <p:nvPr/>
        </p:nvPicPr>
        <p:blipFill rotWithShape="1">
          <a:blip r:embed="rId2"/>
          <a:srcRect l="35646" r="17163" b="-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Tree>
    <p:extLst>
      <p:ext uri="{BB962C8B-B14F-4D97-AF65-F5344CB8AC3E}">
        <p14:creationId xmlns:p14="http://schemas.microsoft.com/office/powerpoint/2010/main" val="3978443224"/>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0</TotalTime>
  <Words>21</Words>
  <Application>Microsoft Office PowerPoint</Application>
  <PresentationFormat>Widescreen</PresentationFormat>
  <Paragraphs>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ShapesVTI</vt:lpstr>
      <vt:lpstr>DEVONSHIRE WARD STUDENT HANDBOOK. GENERAL SURGERY</vt:lpstr>
      <vt:lpstr>PowerPoint Presentation</vt:lpstr>
      <vt:lpstr>What is expected of you as the student..</vt:lpstr>
      <vt:lpstr>Remember the 6C’s in nursing:</vt:lpstr>
      <vt:lpstr>Remember the 6C’s in nursing:</vt:lpstr>
      <vt:lpstr>Remember the 6C’s in nursing:</vt:lpstr>
      <vt:lpstr>Members of the multidisciplinary team</vt:lpstr>
      <vt:lpstr>Members of the multidisciplinary team</vt:lpstr>
      <vt:lpstr>Members of the multidisciplinary team</vt:lpstr>
      <vt:lpstr>Common diagnostics test for surgery include:</vt:lpstr>
      <vt:lpstr>Common diagnostics test for surgery include:</vt:lpstr>
      <vt:lpstr>The gastrointestinal tract</vt:lpstr>
      <vt:lpstr>Commonly encountered conditions include.. </vt:lpstr>
      <vt:lpstr>Common GI surgical procedures include:</vt:lpstr>
      <vt:lpstr>Common upper GI symptoms include</vt:lpstr>
      <vt:lpstr>Max fax/ ENT</vt:lpstr>
      <vt:lpstr>What do ENT specialists do?</vt:lpstr>
      <vt:lpstr>Types of common ENT surgeries</vt:lpstr>
      <vt:lpstr>Types of common ENT surgeries</vt:lpstr>
      <vt:lpstr>What do Maxillofacial surgeons do?</vt:lpstr>
      <vt:lpstr>Gynaecology</vt:lpstr>
      <vt:lpstr>Urology</vt:lpstr>
      <vt:lpstr>Urology</vt:lpstr>
      <vt:lpstr>Surgical terminology,  cheat sheet </vt:lpstr>
      <vt:lpstr>Commonly used abbreviations</vt:lpstr>
      <vt:lpstr>Commonly used abbreviations</vt:lpstr>
      <vt:lpstr>Commonly used abbreviations</vt:lpstr>
      <vt:lpstr>Types of Drains: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cp:lastModifiedBy>
  <cp:revision>480</cp:revision>
  <dcterms:created xsi:type="dcterms:W3CDTF">2024-01-26T00:28:35Z</dcterms:created>
  <dcterms:modified xsi:type="dcterms:W3CDTF">2025-05-06T13:19:06Z</dcterms:modified>
</cp:coreProperties>
</file>